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7" r:id="rId2"/>
    <p:sldId id="268" r:id="rId3"/>
    <p:sldId id="271" r:id="rId4"/>
    <p:sldId id="290" r:id="rId5"/>
    <p:sldId id="273" r:id="rId6"/>
    <p:sldId id="295" r:id="rId7"/>
    <p:sldId id="274" r:id="rId8"/>
    <p:sldId id="294" r:id="rId9"/>
    <p:sldId id="293" r:id="rId10"/>
    <p:sldId id="291" r:id="rId11"/>
    <p:sldId id="292" r:id="rId12"/>
    <p:sldId id="296" r:id="rId13"/>
    <p:sldId id="297" r:id="rId14"/>
    <p:sldId id="298" r:id="rId15"/>
    <p:sldId id="299" r:id="rId16"/>
    <p:sldId id="300" r:id="rId17"/>
    <p:sldId id="257" r:id="rId18"/>
    <p:sldId id="258" r:id="rId19"/>
    <p:sldId id="259" r:id="rId20"/>
    <p:sldId id="260" r:id="rId21"/>
    <p:sldId id="266" r:id="rId22"/>
    <p:sldId id="262" r:id="rId23"/>
    <p:sldId id="263" r:id="rId24"/>
    <p:sldId id="265" r:id="rId25"/>
    <p:sldId id="270"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28" autoAdjust="0"/>
  </p:normalViewPr>
  <p:slideViewPr>
    <p:cSldViewPr>
      <p:cViewPr>
        <p:scale>
          <a:sx n="60" d="100"/>
          <a:sy n="60" d="100"/>
        </p:scale>
        <p:origin x="-16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ermell\Desktop\Cremona\Average%20current%20health%20expenditure%20as%20a%20share%20of%20GDP%20%202005-201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cermell\Desktop\Cremona\Expenditure%20on%20health%20by%20type%20of%20financing,%20201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cermell\Desktop\Cremona\Expenditure%20on%20pharmaceuticals%20per%20capita%20201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studiante\Downloads\Libro1%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SARA\La%20Comercial\CONGRESO%20MILAN\Libro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SARA\La%20Comercial\CONGRESO%20MILAN\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invertIfNegative val="0"/>
          <c:dLbls>
            <c:dLbl>
              <c:idx val="15"/>
              <c:layout>
                <c:manualLayout>
                  <c:x val="5.8502338297003378E-3"/>
                  <c:y val="-0.24233784746970771"/>
                </c:manualLayout>
              </c:layout>
              <c:showLegendKey val="0"/>
              <c:showVal val="1"/>
              <c:showCatName val="0"/>
              <c:showSerName val="0"/>
              <c:showPercent val="0"/>
              <c:showBubbleSize val="0"/>
            </c:dLbl>
            <c:dLbl>
              <c:idx val="18"/>
              <c:layout>
                <c:manualLayout>
                  <c:x val="4.6801870637602702E-3"/>
                  <c:y val="-0.25089094796863859"/>
                </c:manualLayout>
              </c:layout>
              <c:showLegendKey val="0"/>
              <c:showVal val="1"/>
              <c:showCatName val="0"/>
              <c:showSerName val="0"/>
              <c:showPercent val="0"/>
              <c:showBubbleSize val="0"/>
            </c:dLbl>
            <c:showLegendKey val="0"/>
            <c:showVal val="0"/>
            <c:showCatName val="0"/>
            <c:showSerName val="0"/>
            <c:showPercent val="0"/>
            <c:showBubbleSize val="0"/>
          </c:dLbls>
          <c:cat>
            <c:strRef>
              <c:f>Data9.4_9.5!$A$8:$A$41</c:f>
              <c:strCache>
                <c:ptCount val="34"/>
                <c:pt idx="0">
                  <c:v>United States</c:v>
                </c:pt>
                <c:pt idx="1">
                  <c:v>Germany</c:v>
                </c:pt>
                <c:pt idx="2">
                  <c:v>France</c:v>
                </c:pt>
                <c:pt idx="3">
                  <c:v>Switzerland</c:v>
                </c:pt>
                <c:pt idx="4">
                  <c:v>Netherlands</c:v>
                </c:pt>
                <c:pt idx="5">
                  <c:v>Denmark</c:v>
                </c:pt>
                <c:pt idx="6">
                  <c:v>Canada</c:v>
                </c:pt>
                <c:pt idx="7">
                  <c:v>Austria</c:v>
                </c:pt>
                <c:pt idx="8">
                  <c:v>Belgium</c:v>
                </c:pt>
                <c:pt idx="9">
                  <c:v>Portugal</c:v>
                </c:pt>
                <c:pt idx="10">
                  <c:v>Greece</c:v>
                </c:pt>
                <c:pt idx="11">
                  <c:v>New Zealand</c:v>
                </c:pt>
                <c:pt idx="12">
                  <c:v>Sweden</c:v>
                </c:pt>
                <c:pt idx="13">
                  <c:v>Japan</c:v>
                </c:pt>
                <c:pt idx="14">
                  <c:v>Iceland</c:v>
                </c:pt>
                <c:pt idx="15">
                  <c:v>Italy</c:v>
                </c:pt>
                <c:pt idx="16">
                  <c:v>Norway</c:v>
                </c:pt>
                <c:pt idx="17">
                  <c:v>OECD34</c:v>
                </c:pt>
                <c:pt idx="18">
                  <c:v>Spain</c:v>
                </c:pt>
                <c:pt idx="19">
                  <c:v>Slovenia</c:v>
                </c:pt>
                <c:pt idx="20">
                  <c:v>United Kingdom</c:v>
                </c:pt>
                <c:pt idx="21">
                  <c:v>Finland</c:v>
                </c:pt>
                <c:pt idx="22">
                  <c:v>Ireland</c:v>
                </c:pt>
                <c:pt idx="23">
                  <c:v>Hungary</c:v>
                </c:pt>
                <c:pt idx="24">
                  <c:v>Slovak Republic</c:v>
                </c:pt>
                <c:pt idx="25">
                  <c:v>Israel</c:v>
                </c:pt>
                <c:pt idx="26">
                  <c:v>Luxembourg</c:v>
                </c:pt>
                <c:pt idx="27">
                  <c:v>Czech Republic</c:v>
                </c:pt>
                <c:pt idx="28">
                  <c:v>Chile</c:v>
                </c:pt>
                <c:pt idx="29">
                  <c:v>Poland</c:v>
                </c:pt>
                <c:pt idx="30">
                  <c:v>Korea</c:v>
                </c:pt>
                <c:pt idx="31">
                  <c:v>Mexico</c:v>
                </c:pt>
                <c:pt idx="32">
                  <c:v>Estonia</c:v>
                </c:pt>
                <c:pt idx="33">
                  <c:v>Turkey</c:v>
                </c:pt>
              </c:strCache>
            </c:strRef>
          </c:cat>
          <c:val>
            <c:numRef>
              <c:f>Data9.4_9.5!$K$8:$K$41</c:f>
              <c:numCache>
                <c:formatCode>0.0</c:formatCode>
                <c:ptCount val="34"/>
                <c:pt idx="0">
                  <c:v>15.728877777777777</c:v>
                </c:pt>
                <c:pt idx="1">
                  <c:v>10.572311111111112</c:v>
                </c:pt>
                <c:pt idx="2">
                  <c:v>10.509000000000002</c:v>
                </c:pt>
                <c:pt idx="3">
                  <c:v>10.336066666666667</c:v>
                </c:pt>
                <c:pt idx="4">
                  <c:v>10.130355555555555</c:v>
                </c:pt>
                <c:pt idx="5">
                  <c:v>9.9185555555555567</c:v>
                </c:pt>
                <c:pt idx="6">
                  <c:v>9.9027333333333338</c:v>
                </c:pt>
                <c:pt idx="7">
                  <c:v>9.8380222222222216</c:v>
                </c:pt>
                <c:pt idx="8">
                  <c:v>9.6558666666666664</c:v>
                </c:pt>
                <c:pt idx="9">
                  <c:v>9.3946111111111108</c:v>
                </c:pt>
                <c:pt idx="10">
                  <c:v>9.3009555555555554</c:v>
                </c:pt>
                <c:pt idx="11">
                  <c:v>9.2242666666666668</c:v>
                </c:pt>
                <c:pt idx="12">
                  <c:v>9.1747333333333323</c:v>
                </c:pt>
                <c:pt idx="13">
                  <c:v>9.1269333333333336</c:v>
                </c:pt>
                <c:pt idx="14">
                  <c:v>8.8233999999999995</c:v>
                </c:pt>
                <c:pt idx="15">
                  <c:v>8.6532777777777792</c:v>
                </c:pt>
                <c:pt idx="16">
                  <c:v>8.5270666666666664</c:v>
                </c:pt>
                <c:pt idx="17">
                  <c:v>8.521832679738564</c:v>
                </c:pt>
                <c:pt idx="18">
                  <c:v>8.4877222222222226</c:v>
                </c:pt>
                <c:pt idx="19">
                  <c:v>8.2463111111111118</c:v>
                </c:pt>
                <c:pt idx="20">
                  <c:v>8.1420111111111115</c:v>
                </c:pt>
                <c:pt idx="21">
                  <c:v>8.0176555555555549</c:v>
                </c:pt>
                <c:pt idx="22">
                  <c:v>7.9022500000000004</c:v>
                </c:pt>
                <c:pt idx="23">
                  <c:v>7.5593333333333321</c:v>
                </c:pt>
                <c:pt idx="24">
                  <c:v>7.4711222222222222</c:v>
                </c:pt>
                <c:pt idx="25">
                  <c:v>7.1207999999999991</c:v>
                </c:pt>
                <c:pt idx="26">
                  <c:v>6.9069249999999993</c:v>
                </c:pt>
                <c:pt idx="27">
                  <c:v>6.7117555555555555</c:v>
                </c:pt>
                <c:pt idx="28">
                  <c:v>6.6893555555555544</c:v>
                </c:pt>
                <c:pt idx="29">
                  <c:v>6.2190222222222227</c:v>
                </c:pt>
                <c:pt idx="30">
                  <c:v>6.0875777777777778</c:v>
                </c:pt>
                <c:pt idx="31">
                  <c:v>6.0235555555555562</c:v>
                </c:pt>
                <c:pt idx="32">
                  <c:v>5.6447222222222226</c:v>
                </c:pt>
                <c:pt idx="33">
                  <c:v>5.3079888888888895</c:v>
                </c:pt>
              </c:numCache>
            </c:numRef>
          </c:val>
        </c:ser>
        <c:dLbls>
          <c:showLegendKey val="0"/>
          <c:showVal val="0"/>
          <c:showCatName val="0"/>
          <c:showSerName val="0"/>
          <c:showPercent val="0"/>
          <c:showBubbleSize val="0"/>
        </c:dLbls>
        <c:gapWidth val="150"/>
        <c:shape val="cylinder"/>
        <c:axId val="89128960"/>
        <c:axId val="89130496"/>
        <c:axId val="0"/>
      </c:bar3DChart>
      <c:catAx>
        <c:axId val="89128960"/>
        <c:scaling>
          <c:orientation val="minMax"/>
        </c:scaling>
        <c:delete val="0"/>
        <c:axPos val="b"/>
        <c:numFmt formatCode="General" sourceLinked="1"/>
        <c:majorTickMark val="out"/>
        <c:minorTickMark val="none"/>
        <c:tickLblPos val="nextTo"/>
        <c:crossAx val="89130496"/>
        <c:crosses val="autoZero"/>
        <c:auto val="1"/>
        <c:lblAlgn val="ctr"/>
        <c:lblOffset val="100"/>
        <c:noMultiLvlLbl val="0"/>
      </c:catAx>
      <c:valAx>
        <c:axId val="89130496"/>
        <c:scaling>
          <c:orientation val="minMax"/>
        </c:scaling>
        <c:delete val="0"/>
        <c:axPos val="l"/>
        <c:majorGridlines/>
        <c:numFmt formatCode="0.0" sourceLinked="1"/>
        <c:majorTickMark val="out"/>
        <c:minorTickMark val="none"/>
        <c:tickLblPos val="nextTo"/>
        <c:crossAx val="891289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Data9.8!$B$8</c:f>
              <c:strCache>
                <c:ptCount val="1"/>
                <c:pt idx="0">
                  <c:v>General government</c:v>
                </c:pt>
              </c:strCache>
            </c:strRef>
          </c:tx>
          <c:invertIfNegative val="0"/>
          <c:cat>
            <c:strRef>
              <c:f>Data9.8!$A$9:$A$43</c:f>
              <c:strCache>
                <c:ptCount val="35"/>
                <c:pt idx="0">
                  <c:v>Denmark </c:v>
                </c:pt>
                <c:pt idx="1">
                  <c:v>Sweden </c:v>
                </c:pt>
                <c:pt idx="2">
                  <c:v>United Kingdom </c:v>
                </c:pt>
                <c:pt idx="3">
                  <c:v>Italy </c:v>
                </c:pt>
                <c:pt idx="4">
                  <c:v>Norway </c:v>
                </c:pt>
                <c:pt idx="5">
                  <c:v>New Zealand </c:v>
                </c:pt>
                <c:pt idx="6">
                  <c:v>Canada </c:v>
                </c:pt>
                <c:pt idx="7">
                  <c:v>Australia </c:v>
                </c:pt>
                <c:pt idx="8">
                  <c:v>Ireland </c:v>
                </c:pt>
                <c:pt idx="9">
                  <c:v>Spain </c:v>
                </c:pt>
                <c:pt idx="10">
                  <c:v>Portugal </c:v>
                </c:pt>
                <c:pt idx="11">
                  <c:v>Finland </c:v>
                </c:pt>
                <c:pt idx="12">
                  <c:v>Iceland </c:v>
                </c:pt>
                <c:pt idx="13">
                  <c:v>United States </c:v>
                </c:pt>
                <c:pt idx="14">
                  <c:v>Chile </c:v>
                </c:pt>
                <c:pt idx="15">
                  <c:v>OECD34 </c:v>
                </c:pt>
                <c:pt idx="16">
                  <c:v>Austria </c:v>
                </c:pt>
                <c:pt idx="17">
                  <c:v>Greece </c:v>
                </c:pt>
                <c:pt idx="18">
                  <c:v>Mexico </c:v>
                </c:pt>
                <c:pt idx="19">
                  <c:v>Turkey </c:v>
                </c:pt>
                <c:pt idx="20">
                  <c:v>Switzerland</c:v>
                </c:pt>
                <c:pt idx="21">
                  <c:v>Israel </c:v>
                </c:pt>
                <c:pt idx="22">
                  <c:v>Belgium </c:v>
                </c:pt>
                <c:pt idx="23">
                  <c:v>Korea </c:v>
                </c:pt>
                <c:pt idx="24">
                  <c:v>Estonia </c:v>
                </c:pt>
                <c:pt idx="25">
                  <c:v>Japan</c:v>
                </c:pt>
                <c:pt idx="26">
                  <c:v>Poland </c:v>
                </c:pt>
                <c:pt idx="27">
                  <c:v>Hungary </c:v>
                </c:pt>
                <c:pt idx="28">
                  <c:v>Luxembourg </c:v>
                </c:pt>
                <c:pt idx="29">
                  <c:v>Netherlands </c:v>
                </c:pt>
                <c:pt idx="30">
                  <c:v>Slovak Rep.</c:v>
                </c:pt>
                <c:pt idx="31">
                  <c:v>Germany </c:v>
                </c:pt>
                <c:pt idx="32">
                  <c:v>Czech Rep.</c:v>
                </c:pt>
                <c:pt idx="33">
                  <c:v>France </c:v>
                </c:pt>
                <c:pt idx="34">
                  <c:v>Slovenia </c:v>
                </c:pt>
              </c:strCache>
            </c:strRef>
          </c:cat>
          <c:val>
            <c:numRef>
              <c:f>Data9.8!$B$9:$B$43</c:f>
              <c:numCache>
                <c:formatCode>0.0</c:formatCode>
                <c:ptCount val="35"/>
                <c:pt idx="0">
                  <c:v>84.347499999999997</c:v>
                </c:pt>
                <c:pt idx="1">
                  <c:v>84.124399999999994</c:v>
                </c:pt>
                <c:pt idx="2">
                  <c:v>83.310941737622741</c:v>
                </c:pt>
                <c:pt idx="3">
                  <c:v>77.017200000000003</c:v>
                </c:pt>
                <c:pt idx="4">
                  <c:v>74.132900000000006</c:v>
                </c:pt>
                <c:pt idx="5">
                  <c:v>71.983000000000004</c:v>
                </c:pt>
                <c:pt idx="6">
                  <c:v>69.182199999999995</c:v>
                </c:pt>
                <c:pt idx="7">
                  <c:v>67.629400000000004</c:v>
                </c:pt>
                <c:pt idx="8">
                  <c:v>67.442122628540005</c:v>
                </c:pt>
                <c:pt idx="9">
                  <c:v>66.607100000000003</c:v>
                </c:pt>
                <c:pt idx="10">
                  <c:v>65.3917</c:v>
                </c:pt>
                <c:pt idx="11">
                  <c:v>60.8095</c:v>
                </c:pt>
                <c:pt idx="12">
                  <c:v>52.505299999999998</c:v>
                </c:pt>
                <c:pt idx="13">
                  <c:v>48.172899999999998</c:v>
                </c:pt>
                <c:pt idx="14">
                  <c:v>42.273699999999998</c:v>
                </c:pt>
                <c:pt idx="15">
                  <c:v>36.852272481357716</c:v>
                </c:pt>
                <c:pt idx="16">
                  <c:v>31.3323</c:v>
                </c:pt>
                <c:pt idx="17">
                  <c:v>25.040299999999998</c:v>
                </c:pt>
                <c:pt idx="18">
                  <c:v>22.435700000000001</c:v>
                </c:pt>
                <c:pt idx="19">
                  <c:v>20.4758</c:v>
                </c:pt>
                <c:pt idx="20">
                  <c:v>18.816299999999998</c:v>
                </c:pt>
                <c:pt idx="21">
                  <c:v>16.201899999999998</c:v>
                </c:pt>
                <c:pt idx="22">
                  <c:v>11.4473</c:v>
                </c:pt>
                <c:pt idx="23">
                  <c:v>11.0634</c:v>
                </c:pt>
                <c:pt idx="24">
                  <c:v>10.953099999999999</c:v>
                </c:pt>
                <c:pt idx="25">
                  <c:v>9.6513000000000009</c:v>
                </c:pt>
                <c:pt idx="26">
                  <c:v>9.5991</c:v>
                </c:pt>
                <c:pt idx="27">
                  <c:v>8.8125</c:v>
                </c:pt>
                <c:pt idx="28">
                  <c:v>8.5551999999999992</c:v>
                </c:pt>
                <c:pt idx="29">
                  <c:v>7.2213000000000003</c:v>
                </c:pt>
                <c:pt idx="30">
                  <c:v>6.6551</c:v>
                </c:pt>
                <c:pt idx="31">
                  <c:v>6.6473000000000004</c:v>
                </c:pt>
                <c:pt idx="32">
                  <c:v>5.9638999999999998</c:v>
                </c:pt>
                <c:pt idx="33">
                  <c:v>4.0179</c:v>
                </c:pt>
                <c:pt idx="34">
                  <c:v>3.1577000000000002</c:v>
                </c:pt>
              </c:numCache>
            </c:numRef>
          </c:val>
        </c:ser>
        <c:ser>
          <c:idx val="1"/>
          <c:order val="1"/>
          <c:tx>
            <c:strRef>
              <c:f>Data9.8!$C$8</c:f>
              <c:strCache>
                <c:ptCount val="1"/>
                <c:pt idx="0">
                  <c:v>Social security</c:v>
                </c:pt>
              </c:strCache>
            </c:strRef>
          </c:tx>
          <c:invertIfNegative val="0"/>
          <c:cat>
            <c:strRef>
              <c:f>Data9.8!$A$9:$A$43</c:f>
              <c:strCache>
                <c:ptCount val="35"/>
                <c:pt idx="0">
                  <c:v>Denmark </c:v>
                </c:pt>
                <c:pt idx="1">
                  <c:v>Sweden </c:v>
                </c:pt>
                <c:pt idx="2">
                  <c:v>United Kingdom </c:v>
                </c:pt>
                <c:pt idx="3">
                  <c:v>Italy </c:v>
                </c:pt>
                <c:pt idx="4">
                  <c:v>Norway </c:v>
                </c:pt>
                <c:pt idx="5">
                  <c:v>New Zealand </c:v>
                </c:pt>
                <c:pt idx="6">
                  <c:v>Canada </c:v>
                </c:pt>
                <c:pt idx="7">
                  <c:v>Australia </c:v>
                </c:pt>
                <c:pt idx="8">
                  <c:v>Ireland </c:v>
                </c:pt>
                <c:pt idx="9">
                  <c:v>Spain </c:v>
                </c:pt>
                <c:pt idx="10">
                  <c:v>Portugal </c:v>
                </c:pt>
                <c:pt idx="11">
                  <c:v>Finland </c:v>
                </c:pt>
                <c:pt idx="12">
                  <c:v>Iceland </c:v>
                </c:pt>
                <c:pt idx="13">
                  <c:v>United States </c:v>
                </c:pt>
                <c:pt idx="14">
                  <c:v>Chile </c:v>
                </c:pt>
                <c:pt idx="15">
                  <c:v>OECD34 </c:v>
                </c:pt>
                <c:pt idx="16">
                  <c:v>Austria </c:v>
                </c:pt>
                <c:pt idx="17">
                  <c:v>Greece </c:v>
                </c:pt>
                <c:pt idx="18">
                  <c:v>Mexico </c:v>
                </c:pt>
                <c:pt idx="19">
                  <c:v>Turkey </c:v>
                </c:pt>
                <c:pt idx="20">
                  <c:v>Switzerland</c:v>
                </c:pt>
                <c:pt idx="21">
                  <c:v>Israel </c:v>
                </c:pt>
                <c:pt idx="22">
                  <c:v>Belgium </c:v>
                </c:pt>
                <c:pt idx="23">
                  <c:v>Korea </c:v>
                </c:pt>
                <c:pt idx="24">
                  <c:v>Estonia </c:v>
                </c:pt>
                <c:pt idx="25">
                  <c:v>Japan</c:v>
                </c:pt>
                <c:pt idx="26">
                  <c:v>Poland </c:v>
                </c:pt>
                <c:pt idx="27">
                  <c:v>Hungary </c:v>
                </c:pt>
                <c:pt idx="28">
                  <c:v>Luxembourg </c:v>
                </c:pt>
                <c:pt idx="29">
                  <c:v>Netherlands </c:v>
                </c:pt>
                <c:pt idx="30">
                  <c:v>Slovak Rep.</c:v>
                </c:pt>
                <c:pt idx="31">
                  <c:v>Germany </c:v>
                </c:pt>
                <c:pt idx="32">
                  <c:v>Czech Rep.</c:v>
                </c:pt>
                <c:pt idx="33">
                  <c:v>France </c:v>
                </c:pt>
                <c:pt idx="34">
                  <c:v>Slovenia </c:v>
                </c:pt>
              </c:strCache>
            </c:strRef>
          </c:cat>
          <c:val>
            <c:numRef>
              <c:f>Data9.8!$C$9:$C$43</c:f>
              <c:numCache>
                <c:formatCode>0.0</c:formatCode>
                <c:ptCount val="35"/>
                <c:pt idx="0">
                  <c:v>0</c:v>
                </c:pt>
                <c:pt idx="1">
                  <c:v>0</c:v>
                </c:pt>
                <c:pt idx="2">
                  <c:v>0</c:v>
                </c:pt>
                <c:pt idx="3">
                  <c:v>0.3584</c:v>
                </c:pt>
                <c:pt idx="4">
                  <c:v>10.8287</c:v>
                </c:pt>
                <c:pt idx="5">
                  <c:v>7.8338000000000001</c:v>
                </c:pt>
                <c:pt idx="6">
                  <c:v>1.4591000000000001</c:v>
                </c:pt>
                <c:pt idx="7">
                  <c:v>0</c:v>
                </c:pt>
                <c:pt idx="8">
                  <c:v>0.13053340665383559</c:v>
                </c:pt>
                <c:pt idx="9">
                  <c:v>4.9097</c:v>
                </c:pt>
                <c:pt idx="10">
                  <c:v>1.1735</c:v>
                </c:pt>
                <c:pt idx="11">
                  <c:v>14.223599999999999</c:v>
                </c:pt>
                <c:pt idx="12">
                  <c:v>28.217700000000001</c:v>
                </c:pt>
                <c:pt idx="13">
                  <c:v>0</c:v>
                </c:pt>
                <c:pt idx="14">
                  <c:v>4.3745000000000003</c:v>
                </c:pt>
                <c:pt idx="15">
                  <c:v>35.873306864901593</c:v>
                </c:pt>
                <c:pt idx="16">
                  <c:v>44.866700000000002</c:v>
                </c:pt>
                <c:pt idx="17">
                  <c:v>40.491999999999997</c:v>
                </c:pt>
                <c:pt idx="18">
                  <c:v>28.6736</c:v>
                </c:pt>
                <c:pt idx="19">
                  <c:v>57.874600000000001</c:v>
                </c:pt>
                <c:pt idx="20">
                  <c:v>47.242800000000003</c:v>
                </c:pt>
                <c:pt idx="21">
                  <c:v>47.070700000000002</c:v>
                </c:pt>
                <c:pt idx="22">
                  <c:v>66.362200000000001</c:v>
                </c:pt>
                <c:pt idx="23">
                  <c:v>44.846899999999998</c:v>
                </c:pt>
                <c:pt idx="24">
                  <c:v>66.704400000000007</c:v>
                </c:pt>
                <c:pt idx="25">
                  <c:v>72.900300000000001</c:v>
                </c:pt>
                <c:pt idx="26">
                  <c:v>61.016800000000003</c:v>
                </c:pt>
                <c:pt idx="27">
                  <c:v>55.808700000000002</c:v>
                </c:pt>
                <c:pt idx="28">
                  <c:v>73.988900000000001</c:v>
                </c:pt>
                <c:pt idx="29">
                  <c:v>80.379900000000006</c:v>
                </c:pt>
                <c:pt idx="30">
                  <c:v>67.550200000000004</c:v>
                </c:pt>
                <c:pt idx="31">
                  <c:v>69.665499999999994</c:v>
                </c:pt>
                <c:pt idx="32">
                  <c:v>78.168599999999998</c:v>
                </c:pt>
                <c:pt idx="33">
                  <c:v>74.726200000000006</c:v>
                </c:pt>
                <c:pt idx="34">
                  <c:v>67.843900000000005</c:v>
                </c:pt>
              </c:numCache>
            </c:numRef>
          </c:val>
        </c:ser>
        <c:ser>
          <c:idx val="2"/>
          <c:order val="2"/>
          <c:tx>
            <c:strRef>
              <c:f>Data9.8!$D$8</c:f>
              <c:strCache>
                <c:ptCount val="1"/>
                <c:pt idx="0">
                  <c:v>Private out-of-pocket </c:v>
                </c:pt>
              </c:strCache>
            </c:strRef>
          </c:tx>
          <c:invertIfNegative val="0"/>
          <c:cat>
            <c:strRef>
              <c:f>Data9.8!$A$9:$A$43</c:f>
              <c:strCache>
                <c:ptCount val="35"/>
                <c:pt idx="0">
                  <c:v>Denmark </c:v>
                </c:pt>
                <c:pt idx="1">
                  <c:v>Sweden </c:v>
                </c:pt>
                <c:pt idx="2">
                  <c:v>United Kingdom </c:v>
                </c:pt>
                <c:pt idx="3">
                  <c:v>Italy </c:v>
                </c:pt>
                <c:pt idx="4">
                  <c:v>Norway </c:v>
                </c:pt>
                <c:pt idx="5">
                  <c:v>New Zealand </c:v>
                </c:pt>
                <c:pt idx="6">
                  <c:v>Canada </c:v>
                </c:pt>
                <c:pt idx="7">
                  <c:v>Australia </c:v>
                </c:pt>
                <c:pt idx="8">
                  <c:v>Ireland </c:v>
                </c:pt>
                <c:pt idx="9">
                  <c:v>Spain </c:v>
                </c:pt>
                <c:pt idx="10">
                  <c:v>Portugal </c:v>
                </c:pt>
                <c:pt idx="11">
                  <c:v>Finland </c:v>
                </c:pt>
                <c:pt idx="12">
                  <c:v>Iceland </c:v>
                </c:pt>
                <c:pt idx="13">
                  <c:v>United States </c:v>
                </c:pt>
                <c:pt idx="14">
                  <c:v>Chile </c:v>
                </c:pt>
                <c:pt idx="15">
                  <c:v>OECD34 </c:v>
                </c:pt>
                <c:pt idx="16">
                  <c:v>Austria </c:v>
                </c:pt>
                <c:pt idx="17">
                  <c:v>Greece </c:v>
                </c:pt>
                <c:pt idx="18">
                  <c:v>Mexico </c:v>
                </c:pt>
                <c:pt idx="19">
                  <c:v>Turkey </c:v>
                </c:pt>
                <c:pt idx="20">
                  <c:v>Switzerland</c:v>
                </c:pt>
                <c:pt idx="21">
                  <c:v>Israel </c:v>
                </c:pt>
                <c:pt idx="22">
                  <c:v>Belgium </c:v>
                </c:pt>
                <c:pt idx="23">
                  <c:v>Korea </c:v>
                </c:pt>
                <c:pt idx="24">
                  <c:v>Estonia </c:v>
                </c:pt>
                <c:pt idx="25">
                  <c:v>Japan</c:v>
                </c:pt>
                <c:pt idx="26">
                  <c:v>Poland </c:v>
                </c:pt>
                <c:pt idx="27">
                  <c:v>Hungary </c:v>
                </c:pt>
                <c:pt idx="28">
                  <c:v>Luxembourg </c:v>
                </c:pt>
                <c:pt idx="29">
                  <c:v>Netherlands </c:v>
                </c:pt>
                <c:pt idx="30">
                  <c:v>Slovak Rep.</c:v>
                </c:pt>
                <c:pt idx="31">
                  <c:v>Germany </c:v>
                </c:pt>
                <c:pt idx="32">
                  <c:v>Czech Rep.</c:v>
                </c:pt>
                <c:pt idx="33">
                  <c:v>France </c:v>
                </c:pt>
                <c:pt idx="34">
                  <c:v>Slovenia </c:v>
                </c:pt>
              </c:strCache>
            </c:strRef>
          </c:cat>
          <c:val>
            <c:numRef>
              <c:f>Data9.8!$D$9:$D$43</c:f>
              <c:numCache>
                <c:formatCode>0.0</c:formatCode>
                <c:ptCount val="35"/>
                <c:pt idx="0">
                  <c:v>13.7233</c:v>
                </c:pt>
                <c:pt idx="1">
                  <c:v>14.8048</c:v>
                </c:pt>
                <c:pt idx="2">
                  <c:v>9.5451475410668678</c:v>
                </c:pt>
                <c:pt idx="3">
                  <c:v>21.658899999999999</c:v>
                </c:pt>
                <c:pt idx="4">
                  <c:v>14.591100000000001</c:v>
                </c:pt>
                <c:pt idx="5">
                  <c:v>12.628500000000001</c:v>
                </c:pt>
                <c:pt idx="6">
                  <c:v>14.324299999999999</c:v>
                </c:pt>
                <c:pt idx="7">
                  <c:v>19.944700000000001</c:v>
                </c:pt>
                <c:pt idx="8">
                  <c:v>16.891259279626066</c:v>
                </c:pt>
                <c:pt idx="9">
                  <c:v>23.769500000000001</c:v>
                </c:pt>
                <c:pt idx="10">
                  <c:v>27.233499999999999</c:v>
                </c:pt>
                <c:pt idx="11">
                  <c:v>19.263999999999999</c:v>
                </c:pt>
                <c:pt idx="12">
                  <c:v>17.796500000000002</c:v>
                </c:pt>
                <c:pt idx="13">
                  <c:v>12.3223</c:v>
                </c:pt>
                <c:pt idx="14">
                  <c:v>33.333300000000001</c:v>
                </c:pt>
                <c:pt idx="15">
                  <c:v>19.427003141785086</c:v>
                </c:pt>
                <c:pt idx="16">
                  <c:v>17.379300000000001</c:v>
                </c:pt>
                <c:pt idx="17">
                  <c:v>30.668399999999998</c:v>
                </c:pt>
                <c:pt idx="18">
                  <c:v>44.650700000000001</c:v>
                </c:pt>
                <c:pt idx="19">
                  <c:v>16.9267</c:v>
                </c:pt>
                <c:pt idx="20">
                  <c:v>25.767399999999999</c:v>
                </c:pt>
                <c:pt idx="21">
                  <c:v>23.331199999999999</c:v>
                </c:pt>
                <c:pt idx="22">
                  <c:v>17.852799999999998</c:v>
                </c:pt>
                <c:pt idx="23">
                  <c:v>36.863599999999998</c:v>
                </c:pt>
                <c:pt idx="24">
                  <c:v>21.844100000000001</c:v>
                </c:pt>
                <c:pt idx="25">
                  <c:v>13.996700000000001</c:v>
                </c:pt>
                <c:pt idx="26">
                  <c:v>23.5562</c:v>
                </c:pt>
                <c:pt idx="27">
                  <c:v>28.127199999999998</c:v>
                </c:pt>
                <c:pt idx="28">
                  <c:v>11.6313</c:v>
                </c:pt>
                <c:pt idx="29">
                  <c:v>5.2584999999999997</c:v>
                </c:pt>
                <c:pt idx="30">
                  <c:v>23.3216</c:v>
                </c:pt>
                <c:pt idx="31">
                  <c:v>13.472</c:v>
                </c:pt>
                <c:pt idx="32">
                  <c:v>14.709199999999999</c:v>
                </c:pt>
                <c:pt idx="33">
                  <c:v>6.7126999999999999</c:v>
                </c:pt>
                <c:pt idx="34">
                  <c:v>12.6174</c:v>
                </c:pt>
              </c:numCache>
            </c:numRef>
          </c:val>
        </c:ser>
        <c:ser>
          <c:idx val="3"/>
          <c:order val="3"/>
          <c:tx>
            <c:strRef>
              <c:f>Data9.8!$E$8</c:f>
              <c:strCache>
                <c:ptCount val="1"/>
                <c:pt idx="0">
                  <c:v>Private insurance </c:v>
                </c:pt>
              </c:strCache>
            </c:strRef>
          </c:tx>
          <c:invertIfNegative val="0"/>
          <c:cat>
            <c:strRef>
              <c:f>Data9.8!$A$9:$A$43</c:f>
              <c:strCache>
                <c:ptCount val="35"/>
                <c:pt idx="0">
                  <c:v>Denmark </c:v>
                </c:pt>
                <c:pt idx="1">
                  <c:v>Sweden </c:v>
                </c:pt>
                <c:pt idx="2">
                  <c:v>United Kingdom </c:v>
                </c:pt>
                <c:pt idx="3">
                  <c:v>Italy </c:v>
                </c:pt>
                <c:pt idx="4">
                  <c:v>Norway </c:v>
                </c:pt>
                <c:pt idx="5">
                  <c:v>New Zealand </c:v>
                </c:pt>
                <c:pt idx="6">
                  <c:v>Canada </c:v>
                </c:pt>
                <c:pt idx="7">
                  <c:v>Australia </c:v>
                </c:pt>
                <c:pt idx="8">
                  <c:v>Ireland </c:v>
                </c:pt>
                <c:pt idx="9">
                  <c:v>Spain </c:v>
                </c:pt>
                <c:pt idx="10">
                  <c:v>Portugal </c:v>
                </c:pt>
                <c:pt idx="11">
                  <c:v>Finland </c:v>
                </c:pt>
                <c:pt idx="12">
                  <c:v>Iceland </c:v>
                </c:pt>
                <c:pt idx="13">
                  <c:v>United States </c:v>
                </c:pt>
                <c:pt idx="14">
                  <c:v>Chile </c:v>
                </c:pt>
                <c:pt idx="15">
                  <c:v>OECD34 </c:v>
                </c:pt>
                <c:pt idx="16">
                  <c:v>Austria </c:v>
                </c:pt>
                <c:pt idx="17">
                  <c:v>Greece </c:v>
                </c:pt>
                <c:pt idx="18">
                  <c:v>Mexico </c:v>
                </c:pt>
                <c:pt idx="19">
                  <c:v>Turkey </c:v>
                </c:pt>
                <c:pt idx="20">
                  <c:v>Switzerland</c:v>
                </c:pt>
                <c:pt idx="21">
                  <c:v>Israel </c:v>
                </c:pt>
                <c:pt idx="22">
                  <c:v>Belgium </c:v>
                </c:pt>
                <c:pt idx="23">
                  <c:v>Korea </c:v>
                </c:pt>
                <c:pt idx="24">
                  <c:v>Estonia </c:v>
                </c:pt>
                <c:pt idx="25">
                  <c:v>Japan</c:v>
                </c:pt>
                <c:pt idx="26">
                  <c:v>Poland </c:v>
                </c:pt>
                <c:pt idx="27">
                  <c:v>Hungary </c:v>
                </c:pt>
                <c:pt idx="28">
                  <c:v>Luxembourg </c:v>
                </c:pt>
                <c:pt idx="29">
                  <c:v>Netherlands </c:v>
                </c:pt>
                <c:pt idx="30">
                  <c:v>Slovak Rep.</c:v>
                </c:pt>
                <c:pt idx="31">
                  <c:v>Germany </c:v>
                </c:pt>
                <c:pt idx="32">
                  <c:v>Czech Rep.</c:v>
                </c:pt>
                <c:pt idx="33">
                  <c:v>France </c:v>
                </c:pt>
                <c:pt idx="34">
                  <c:v>Slovenia </c:v>
                </c:pt>
              </c:strCache>
            </c:strRef>
          </c:cat>
          <c:val>
            <c:numRef>
              <c:f>Data9.8!$E$9:$E$43</c:f>
              <c:numCache>
                <c:formatCode>0.0</c:formatCode>
                <c:ptCount val="35"/>
                <c:pt idx="0">
                  <c:v>1.8561000000000001</c:v>
                </c:pt>
                <c:pt idx="1">
                  <c:v>0.57279999999999998</c:v>
                </c:pt>
                <c:pt idx="2">
                  <c:v>3.3778110941292807</c:v>
                </c:pt>
                <c:pt idx="3">
                  <c:v>0.96479999999999999</c:v>
                </c:pt>
                <c:pt idx="4">
                  <c:v>0</c:v>
                </c:pt>
                <c:pt idx="5">
                  <c:v>4.9419000000000004</c:v>
                </c:pt>
                <c:pt idx="6">
                  <c:v>13.156499999999999</c:v>
                </c:pt>
                <c:pt idx="7">
                  <c:v>8.8611000000000004</c:v>
                </c:pt>
                <c:pt idx="8">
                  <c:v>13.394968380533406</c:v>
                </c:pt>
                <c:pt idx="9">
                  <c:v>4.3502999999999998</c:v>
                </c:pt>
                <c:pt idx="10">
                  <c:v>5.3155000000000001</c:v>
                </c:pt>
                <c:pt idx="11">
                  <c:v>2.1284000000000001</c:v>
                </c:pt>
                <c:pt idx="12">
                  <c:v>0</c:v>
                </c:pt>
                <c:pt idx="13">
                  <c:v>34.9148</c:v>
                </c:pt>
                <c:pt idx="14">
                  <c:v>20.0185</c:v>
                </c:pt>
                <c:pt idx="15">
                  <c:v>6.2682346904312549</c:v>
                </c:pt>
                <c:pt idx="16">
                  <c:v>4.9542000000000002</c:v>
                </c:pt>
                <c:pt idx="17">
                  <c:v>2.9647000000000001</c:v>
                </c:pt>
                <c:pt idx="18">
                  <c:v>4.2398999999999996</c:v>
                </c:pt>
                <c:pt idx="19">
                  <c:v>0</c:v>
                </c:pt>
                <c:pt idx="20">
                  <c:v>7.1803999999999997</c:v>
                </c:pt>
                <c:pt idx="21">
                  <c:v>10.7363</c:v>
                </c:pt>
                <c:pt idx="22">
                  <c:v>4.1435000000000004</c:v>
                </c:pt>
                <c:pt idx="23">
                  <c:v>6.4858000000000002</c:v>
                </c:pt>
                <c:pt idx="24">
                  <c:v>0.23860000000000001</c:v>
                </c:pt>
                <c:pt idx="25">
                  <c:v>2.4422999999999999</c:v>
                </c:pt>
                <c:pt idx="26">
                  <c:v>3.9967000000000001</c:v>
                </c:pt>
                <c:pt idx="27">
                  <c:v>2.7315999999999998</c:v>
                </c:pt>
                <c:pt idx="28">
                  <c:v>4.6448999999999998</c:v>
                </c:pt>
                <c:pt idx="29">
                  <c:v>5.9328000000000003</c:v>
                </c:pt>
                <c:pt idx="30">
                  <c:v>0</c:v>
                </c:pt>
                <c:pt idx="31">
                  <c:v>9.3230000000000004</c:v>
                </c:pt>
                <c:pt idx="32">
                  <c:v>0.1653</c:v>
                </c:pt>
                <c:pt idx="33">
                  <c:v>13.895899999999999</c:v>
                </c:pt>
                <c:pt idx="34">
                  <c:v>15.1906</c:v>
                </c:pt>
              </c:numCache>
            </c:numRef>
          </c:val>
        </c:ser>
        <c:ser>
          <c:idx val="4"/>
          <c:order val="4"/>
          <c:tx>
            <c:strRef>
              <c:f>Data9.8!$F$8</c:f>
              <c:strCache>
                <c:ptCount val="1"/>
                <c:pt idx="0">
                  <c:v>Other</c:v>
                </c:pt>
              </c:strCache>
            </c:strRef>
          </c:tx>
          <c:invertIfNegative val="0"/>
          <c:cat>
            <c:strRef>
              <c:f>Data9.8!$A$9:$A$43</c:f>
              <c:strCache>
                <c:ptCount val="35"/>
                <c:pt idx="0">
                  <c:v>Denmark </c:v>
                </c:pt>
                <c:pt idx="1">
                  <c:v>Sweden </c:v>
                </c:pt>
                <c:pt idx="2">
                  <c:v>United Kingdom </c:v>
                </c:pt>
                <c:pt idx="3">
                  <c:v>Italy </c:v>
                </c:pt>
                <c:pt idx="4">
                  <c:v>Norway </c:v>
                </c:pt>
                <c:pt idx="5">
                  <c:v>New Zealand </c:v>
                </c:pt>
                <c:pt idx="6">
                  <c:v>Canada </c:v>
                </c:pt>
                <c:pt idx="7">
                  <c:v>Australia </c:v>
                </c:pt>
                <c:pt idx="8">
                  <c:v>Ireland </c:v>
                </c:pt>
                <c:pt idx="9">
                  <c:v>Spain </c:v>
                </c:pt>
                <c:pt idx="10">
                  <c:v>Portugal </c:v>
                </c:pt>
                <c:pt idx="11">
                  <c:v>Finland </c:v>
                </c:pt>
                <c:pt idx="12">
                  <c:v>Iceland </c:v>
                </c:pt>
                <c:pt idx="13">
                  <c:v>United States </c:v>
                </c:pt>
                <c:pt idx="14">
                  <c:v>Chile </c:v>
                </c:pt>
                <c:pt idx="15">
                  <c:v>OECD34 </c:v>
                </c:pt>
                <c:pt idx="16">
                  <c:v>Austria </c:v>
                </c:pt>
                <c:pt idx="17">
                  <c:v>Greece </c:v>
                </c:pt>
                <c:pt idx="18">
                  <c:v>Mexico </c:v>
                </c:pt>
                <c:pt idx="19">
                  <c:v>Turkey </c:v>
                </c:pt>
                <c:pt idx="20">
                  <c:v>Switzerland</c:v>
                </c:pt>
                <c:pt idx="21">
                  <c:v>Israel </c:v>
                </c:pt>
                <c:pt idx="22">
                  <c:v>Belgium </c:v>
                </c:pt>
                <c:pt idx="23">
                  <c:v>Korea </c:v>
                </c:pt>
                <c:pt idx="24">
                  <c:v>Estonia </c:v>
                </c:pt>
                <c:pt idx="25">
                  <c:v>Japan</c:v>
                </c:pt>
                <c:pt idx="26">
                  <c:v>Poland </c:v>
                </c:pt>
                <c:pt idx="27">
                  <c:v>Hungary </c:v>
                </c:pt>
                <c:pt idx="28">
                  <c:v>Luxembourg </c:v>
                </c:pt>
                <c:pt idx="29">
                  <c:v>Netherlands </c:v>
                </c:pt>
                <c:pt idx="30">
                  <c:v>Slovak Rep.</c:v>
                </c:pt>
                <c:pt idx="31">
                  <c:v>Germany </c:v>
                </c:pt>
                <c:pt idx="32">
                  <c:v>Czech Rep.</c:v>
                </c:pt>
                <c:pt idx="33">
                  <c:v>France </c:v>
                </c:pt>
                <c:pt idx="34">
                  <c:v>Slovenia </c:v>
                </c:pt>
              </c:strCache>
            </c:strRef>
          </c:cat>
          <c:val>
            <c:numRef>
              <c:f>Data9.8!$F$9:$F$43</c:f>
              <c:numCache>
                <c:formatCode>0.0</c:formatCode>
                <c:ptCount val="35"/>
                <c:pt idx="0">
                  <c:v>7.3200000000000001E-2</c:v>
                </c:pt>
                <c:pt idx="1">
                  <c:v>0.498</c:v>
                </c:pt>
                <c:pt idx="2">
                  <c:v>3.7660996271811054</c:v>
                </c:pt>
                <c:pt idx="3">
                  <c:v>0</c:v>
                </c:pt>
                <c:pt idx="4">
                  <c:v>0.44729999999999998</c:v>
                </c:pt>
                <c:pt idx="5">
                  <c:v>2.6128</c:v>
                </c:pt>
                <c:pt idx="6">
                  <c:v>1.8780000000000001</c:v>
                </c:pt>
                <c:pt idx="7">
                  <c:v>3.5647000000000002</c:v>
                </c:pt>
                <c:pt idx="8">
                  <c:v>2.1443469892768769</c:v>
                </c:pt>
                <c:pt idx="9">
                  <c:v>0.36349999999999999</c:v>
                </c:pt>
                <c:pt idx="10">
                  <c:v>0.88589999999999991</c:v>
                </c:pt>
                <c:pt idx="11">
                  <c:v>3.5744000000000002</c:v>
                </c:pt>
                <c:pt idx="12">
                  <c:v>1.4803999999999999</c:v>
                </c:pt>
                <c:pt idx="13">
                  <c:v>4.59</c:v>
                </c:pt>
                <c:pt idx="14">
                  <c:v>0</c:v>
                </c:pt>
                <c:pt idx="15">
                  <c:v>1.5792484298958229</c:v>
                </c:pt>
                <c:pt idx="16">
                  <c:v>1.4673</c:v>
                </c:pt>
                <c:pt idx="17">
                  <c:v>0.83460000000000001</c:v>
                </c:pt>
                <c:pt idx="18">
                  <c:v>0</c:v>
                </c:pt>
                <c:pt idx="19">
                  <c:v>4.7229000000000001</c:v>
                </c:pt>
                <c:pt idx="20">
                  <c:v>0.99309999999999998</c:v>
                </c:pt>
                <c:pt idx="21">
                  <c:v>2.6598999999999999</c:v>
                </c:pt>
                <c:pt idx="22">
                  <c:v>0.19419999999999998</c:v>
                </c:pt>
                <c:pt idx="23">
                  <c:v>0.74039999999999995</c:v>
                </c:pt>
                <c:pt idx="24">
                  <c:v>0.25979999999999998</c:v>
                </c:pt>
                <c:pt idx="25">
                  <c:v>1.0094000000000001</c:v>
                </c:pt>
                <c:pt idx="26">
                  <c:v>1.8311999999999999</c:v>
                </c:pt>
                <c:pt idx="27">
                  <c:v>4.5201000000000002</c:v>
                </c:pt>
                <c:pt idx="28">
                  <c:v>1.1796</c:v>
                </c:pt>
                <c:pt idx="29">
                  <c:v>1.2075</c:v>
                </c:pt>
                <c:pt idx="30">
                  <c:v>2.4731000000000001</c:v>
                </c:pt>
                <c:pt idx="31">
                  <c:v>0.8921</c:v>
                </c:pt>
                <c:pt idx="32">
                  <c:v>0.99299999999999988</c:v>
                </c:pt>
                <c:pt idx="33">
                  <c:v>0.6472</c:v>
                </c:pt>
                <c:pt idx="34">
                  <c:v>1.1904000000000001</c:v>
                </c:pt>
              </c:numCache>
            </c:numRef>
          </c:val>
        </c:ser>
        <c:dLbls>
          <c:showLegendKey val="0"/>
          <c:showVal val="0"/>
          <c:showCatName val="0"/>
          <c:showSerName val="0"/>
          <c:showPercent val="0"/>
          <c:showBubbleSize val="0"/>
        </c:dLbls>
        <c:gapWidth val="150"/>
        <c:shape val="cylinder"/>
        <c:axId val="90005504"/>
        <c:axId val="90007040"/>
        <c:axId val="0"/>
      </c:bar3DChart>
      <c:catAx>
        <c:axId val="90005504"/>
        <c:scaling>
          <c:orientation val="minMax"/>
        </c:scaling>
        <c:delete val="0"/>
        <c:axPos val="b"/>
        <c:numFmt formatCode="General" sourceLinked="1"/>
        <c:majorTickMark val="out"/>
        <c:minorTickMark val="none"/>
        <c:tickLblPos val="nextTo"/>
        <c:crossAx val="90007040"/>
        <c:crosses val="autoZero"/>
        <c:auto val="1"/>
        <c:lblAlgn val="ctr"/>
        <c:lblOffset val="100"/>
        <c:noMultiLvlLbl val="0"/>
      </c:catAx>
      <c:valAx>
        <c:axId val="90007040"/>
        <c:scaling>
          <c:orientation val="minMax"/>
          <c:max val="100"/>
        </c:scaling>
        <c:delete val="0"/>
        <c:axPos val="l"/>
        <c:majorGridlines/>
        <c:numFmt formatCode="0.0" sourceLinked="1"/>
        <c:majorTickMark val="out"/>
        <c:minorTickMark val="none"/>
        <c:tickLblPos val="nextTo"/>
        <c:crossAx val="90005504"/>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layout/>
      <c:overlay val="0"/>
    </c:title>
    <c:autoTitleDeleted val="0"/>
    <c:plotArea>
      <c:layout/>
      <c:barChart>
        <c:barDir val="col"/>
        <c:grouping val="clustered"/>
        <c:varyColors val="0"/>
        <c:ser>
          <c:idx val="0"/>
          <c:order val="0"/>
          <c:tx>
            <c:strRef>
              <c:f>Data10.1!$E$8</c:f>
              <c:strCache>
                <c:ptCount val="1"/>
              </c:strCache>
            </c:strRef>
          </c:tx>
          <c:invertIfNegative val="0"/>
          <c:dLbls>
            <c:showLegendKey val="0"/>
            <c:showVal val="1"/>
            <c:showCatName val="0"/>
            <c:showSerName val="0"/>
            <c:showPercent val="0"/>
            <c:showBubbleSize val="0"/>
            <c:showLeaderLines val="0"/>
          </c:dLbls>
          <c:cat>
            <c:strRef>
              <c:f>Data10.1!$A$10:$A$39</c:f>
              <c:strCache>
                <c:ptCount val="30"/>
                <c:pt idx="0">
                  <c:v>United States</c:v>
                </c:pt>
                <c:pt idx="1">
                  <c:v>Japan</c:v>
                </c:pt>
                <c:pt idx="2">
                  <c:v>Greece </c:v>
                </c:pt>
                <c:pt idx="3">
                  <c:v>Canada</c:v>
                </c:pt>
                <c:pt idx="4">
                  <c:v>Germany</c:v>
                </c:pt>
                <c:pt idx="5">
                  <c:v>Switzerland</c:v>
                </c:pt>
                <c:pt idx="6">
                  <c:v>Ireland </c:v>
                </c:pt>
                <c:pt idx="7">
                  <c:v>Belgium</c:v>
                </c:pt>
                <c:pt idx="8">
                  <c:v>France</c:v>
                </c:pt>
                <c:pt idx="9">
                  <c:v>Australia</c:v>
                </c:pt>
                <c:pt idx="10">
                  <c:v>Italy </c:v>
                </c:pt>
                <c:pt idx="11">
                  <c:v>Austria</c:v>
                </c:pt>
                <c:pt idx="12">
                  <c:v>Slovak Rep. </c:v>
                </c:pt>
                <c:pt idx="13">
                  <c:v>Spain</c:v>
                </c:pt>
                <c:pt idx="14">
                  <c:v>OECD29</c:v>
                </c:pt>
                <c:pt idx="15">
                  <c:v>Hungary</c:v>
                </c:pt>
                <c:pt idx="16">
                  <c:v>Slovenia</c:v>
                </c:pt>
                <c:pt idx="17">
                  <c:v>Finland</c:v>
                </c:pt>
                <c:pt idx="18">
                  <c:v>Sweden</c:v>
                </c:pt>
                <c:pt idx="19">
                  <c:v>Korea</c:v>
                </c:pt>
                <c:pt idx="20">
                  <c:v>Netherlands </c:v>
                </c:pt>
                <c:pt idx="21">
                  <c:v>Iceland</c:v>
                </c:pt>
                <c:pt idx="22">
                  <c:v>Portugal </c:v>
                </c:pt>
                <c:pt idx="23">
                  <c:v>Czech Rep.</c:v>
                </c:pt>
                <c:pt idx="24">
                  <c:v>Norway</c:v>
                </c:pt>
                <c:pt idx="25">
                  <c:v>Luxembourg </c:v>
                </c:pt>
                <c:pt idx="26">
                  <c:v>Poland</c:v>
                </c:pt>
                <c:pt idx="27">
                  <c:v>Israel </c:v>
                </c:pt>
                <c:pt idx="28">
                  <c:v>Estonia</c:v>
                </c:pt>
                <c:pt idx="29">
                  <c:v>Denmark</c:v>
                </c:pt>
              </c:strCache>
            </c:strRef>
          </c:cat>
          <c:val>
            <c:numRef>
              <c:f>Data10.1!$E$10:$E$39</c:f>
              <c:numCache>
                <c:formatCode>0</c:formatCode>
                <c:ptCount val="30"/>
                <c:pt idx="0">
                  <c:v>1025.9078</c:v>
                </c:pt>
                <c:pt idx="1">
                  <c:v>751.71990000000005</c:v>
                </c:pt>
                <c:pt idx="2">
                  <c:v>720.85249999999996</c:v>
                </c:pt>
                <c:pt idx="3">
                  <c:v>712.73509999999999</c:v>
                </c:pt>
                <c:pt idx="4">
                  <c:v>678.2084000000001</c:v>
                </c:pt>
                <c:pt idx="5">
                  <c:v>665.69380000000001</c:v>
                </c:pt>
                <c:pt idx="6">
                  <c:v>652.48299999999995</c:v>
                </c:pt>
                <c:pt idx="7">
                  <c:v>602.68219999999997</c:v>
                </c:pt>
                <c:pt idx="8">
                  <c:v>596.20179999999993</c:v>
                </c:pt>
                <c:pt idx="9">
                  <c:v>589.83420000000001</c:v>
                </c:pt>
                <c:pt idx="10">
                  <c:v>571.67340000000002</c:v>
                </c:pt>
                <c:pt idx="11">
                  <c:v>535.60119999999995</c:v>
                </c:pt>
                <c:pt idx="12">
                  <c:v>533.42570000000001</c:v>
                </c:pt>
                <c:pt idx="13">
                  <c:v>525.60860000000002</c:v>
                </c:pt>
                <c:pt idx="14">
                  <c:v>514.64873103448281</c:v>
                </c:pt>
                <c:pt idx="15">
                  <c:v>503.03179999999998</c:v>
                </c:pt>
                <c:pt idx="16">
                  <c:v>481.20170000000002</c:v>
                </c:pt>
                <c:pt idx="17">
                  <c:v>459.298</c:v>
                </c:pt>
                <c:pt idx="18">
                  <c:v>458.91539999999998</c:v>
                </c:pt>
                <c:pt idx="19">
                  <c:v>436.44130000000001</c:v>
                </c:pt>
                <c:pt idx="20">
                  <c:v>397.38479999999998</c:v>
                </c:pt>
                <c:pt idx="21">
                  <c:v>396.48689999999999</c:v>
                </c:pt>
                <c:pt idx="22">
                  <c:v>392.41149999999999</c:v>
                </c:pt>
                <c:pt idx="23">
                  <c:v>380.89249999999998</c:v>
                </c:pt>
                <c:pt idx="24">
                  <c:v>366.74459999999999</c:v>
                </c:pt>
                <c:pt idx="25">
                  <c:v>364.02199999999999</c:v>
                </c:pt>
                <c:pt idx="26">
                  <c:v>325.8922</c:v>
                </c:pt>
                <c:pt idx="27">
                  <c:v>286.73790000000002</c:v>
                </c:pt>
                <c:pt idx="28">
                  <c:v>272.76240000000001</c:v>
                </c:pt>
                <c:pt idx="29">
                  <c:v>239.96260000000001</c:v>
                </c:pt>
              </c:numCache>
            </c:numRef>
          </c:val>
        </c:ser>
        <c:dLbls>
          <c:showLegendKey val="0"/>
          <c:showVal val="0"/>
          <c:showCatName val="0"/>
          <c:showSerName val="0"/>
          <c:showPercent val="0"/>
          <c:showBubbleSize val="0"/>
        </c:dLbls>
        <c:gapWidth val="150"/>
        <c:axId val="95892992"/>
        <c:axId val="95894528"/>
      </c:barChart>
      <c:catAx>
        <c:axId val="95892992"/>
        <c:scaling>
          <c:orientation val="minMax"/>
        </c:scaling>
        <c:delete val="0"/>
        <c:axPos val="b"/>
        <c:numFmt formatCode="General" sourceLinked="1"/>
        <c:majorTickMark val="out"/>
        <c:minorTickMark val="none"/>
        <c:tickLblPos val="nextTo"/>
        <c:crossAx val="95894528"/>
        <c:crosses val="autoZero"/>
        <c:auto val="1"/>
        <c:lblAlgn val="ctr"/>
        <c:lblOffset val="100"/>
        <c:noMultiLvlLbl val="0"/>
      </c:catAx>
      <c:valAx>
        <c:axId val="95894528"/>
        <c:scaling>
          <c:orientation val="minMax"/>
        </c:scaling>
        <c:delete val="0"/>
        <c:axPos val="l"/>
        <c:majorGridlines/>
        <c:numFmt formatCode="0" sourceLinked="1"/>
        <c:majorTickMark val="out"/>
        <c:minorTickMark val="none"/>
        <c:tickLblPos val="nextTo"/>
        <c:crossAx val="958929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Hoja2!$B$2:$B$7</c:f>
              <c:strCache>
                <c:ptCount val="6"/>
                <c:pt idx="0">
                  <c:v>HOSPITALS AND SPECIALISED SERVICES</c:v>
                </c:pt>
                <c:pt idx="1">
                  <c:v>PHARMACY</c:v>
                </c:pt>
                <c:pt idx="2">
                  <c:v>PRIMARY HEALTH-CARE</c:v>
                </c:pt>
                <c:pt idx="3">
                  <c:v>COLECTIVE HEALTH-CARE SERVICES</c:v>
                </c:pt>
                <c:pt idx="4">
                  <c:v>CAPITAL EXPENSES</c:v>
                </c:pt>
                <c:pt idx="5">
                  <c:v>OTHERS</c:v>
                </c:pt>
              </c:strCache>
            </c:strRef>
          </c:cat>
          <c:val>
            <c:numRef>
              <c:f>Hoja2!$C$2:$C$7</c:f>
              <c:numCache>
                <c:formatCode>0%</c:formatCode>
                <c:ptCount val="6"/>
                <c:pt idx="0">
                  <c:v>0.59000000000000008</c:v>
                </c:pt>
                <c:pt idx="1">
                  <c:v>0.18000000000000016</c:v>
                </c:pt>
                <c:pt idx="2">
                  <c:v>0.15000000000000016</c:v>
                </c:pt>
                <c:pt idx="3">
                  <c:v>3.0000000000000006E-2</c:v>
                </c:pt>
                <c:pt idx="4">
                  <c:v>2.0000000000000014E-2</c:v>
                </c:pt>
                <c:pt idx="5">
                  <c:v>2.0000000000000014E-2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aseline="0"/>
          </a:pPr>
          <a:endParaRPr lang="es-E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5211871693994466"/>
          <c:y val="5.3100738336041862E-2"/>
          <c:w val="0.6601598716803746"/>
          <c:h val="0.62628752172545699"/>
        </c:manualLayout>
      </c:layout>
      <c:barChart>
        <c:barDir val="col"/>
        <c:grouping val="stacked"/>
        <c:varyColors val="0"/>
        <c:ser>
          <c:idx val="0"/>
          <c:order val="0"/>
          <c:tx>
            <c:strRef>
              <c:f>'CRECIMIENTO POBLACIÓN'!$B$1</c:f>
              <c:strCache>
                <c:ptCount val="1"/>
                <c:pt idx="0">
                  <c:v>POPULATION</c:v>
                </c:pt>
              </c:strCache>
            </c:strRef>
          </c:tx>
          <c:invertIfNegative val="0"/>
          <c:cat>
            <c:numRef>
              <c:f>'CRECIMIENTO POBLACIÓN'!$A$2:$A$10</c:f>
              <c:numCache>
                <c:formatCode>General</c:formatCode>
                <c:ptCount val="9"/>
                <c:pt idx="0">
                  <c:v>2005</c:v>
                </c:pt>
                <c:pt idx="1">
                  <c:v>2010</c:v>
                </c:pt>
                <c:pt idx="2">
                  <c:v>2015</c:v>
                </c:pt>
                <c:pt idx="3">
                  <c:v>2020</c:v>
                </c:pt>
                <c:pt idx="4">
                  <c:v>2025</c:v>
                </c:pt>
                <c:pt idx="5">
                  <c:v>2030</c:v>
                </c:pt>
                <c:pt idx="6">
                  <c:v>2040</c:v>
                </c:pt>
                <c:pt idx="7">
                  <c:v>2045</c:v>
                </c:pt>
                <c:pt idx="8">
                  <c:v>2050</c:v>
                </c:pt>
              </c:numCache>
            </c:numRef>
          </c:cat>
          <c:val>
            <c:numRef>
              <c:f>'CRECIMIENTO POBLACIÓN'!$B$2:$B$10</c:f>
              <c:numCache>
                <c:formatCode>#,##0</c:formatCode>
                <c:ptCount val="9"/>
                <c:pt idx="0">
                  <c:v>43483912</c:v>
                </c:pt>
                <c:pt idx="1">
                  <c:v>45686498</c:v>
                </c:pt>
                <c:pt idx="2">
                  <c:v>47454500</c:v>
                </c:pt>
                <c:pt idx="3">
                  <c:v>48928691</c:v>
                </c:pt>
                <c:pt idx="4">
                  <c:v>50081151</c:v>
                </c:pt>
                <c:pt idx="5">
                  <c:v>51068904</c:v>
                </c:pt>
                <c:pt idx="6">
                  <c:v>52659953</c:v>
                </c:pt>
                <c:pt idx="7">
                  <c:v>53071375</c:v>
                </c:pt>
                <c:pt idx="8">
                  <c:v>53147442</c:v>
                </c:pt>
              </c:numCache>
            </c:numRef>
          </c:val>
        </c:ser>
        <c:ser>
          <c:idx val="1"/>
          <c:order val="1"/>
          <c:tx>
            <c:strRef>
              <c:f>'CRECIMIENTO POBLACIÓN'!$E$11</c:f>
              <c:strCache>
                <c:ptCount val="1"/>
                <c:pt idx="0">
                  <c:v>65 AND MORE</c:v>
                </c:pt>
              </c:strCache>
            </c:strRef>
          </c:tx>
          <c:spPr>
            <a:solidFill>
              <a:schemeClr val="accent3">
                <a:lumMod val="60000"/>
                <a:lumOff val="40000"/>
              </a:schemeClr>
            </a:solidFill>
          </c:spPr>
          <c:invertIfNegative val="0"/>
          <c:cat>
            <c:numRef>
              <c:f>'CRECIMIENTO POBLACIÓN'!$A$2:$A$10</c:f>
              <c:numCache>
                <c:formatCode>General</c:formatCode>
                <c:ptCount val="9"/>
                <c:pt idx="0">
                  <c:v>2005</c:v>
                </c:pt>
                <c:pt idx="1">
                  <c:v>2010</c:v>
                </c:pt>
                <c:pt idx="2">
                  <c:v>2015</c:v>
                </c:pt>
                <c:pt idx="3">
                  <c:v>2020</c:v>
                </c:pt>
                <c:pt idx="4">
                  <c:v>2025</c:v>
                </c:pt>
                <c:pt idx="5">
                  <c:v>2030</c:v>
                </c:pt>
                <c:pt idx="6">
                  <c:v>2040</c:v>
                </c:pt>
                <c:pt idx="7">
                  <c:v>2045</c:v>
                </c:pt>
                <c:pt idx="8">
                  <c:v>2050</c:v>
                </c:pt>
              </c:numCache>
            </c:numRef>
          </c:cat>
          <c:val>
            <c:numRef>
              <c:f>'CRECIMIENTO POBLACIÓN'!$F$2:$F$10</c:f>
              <c:numCache>
                <c:formatCode>_(* #,##0.00_);_(* \(#,##0.00\);_(* "-"??_);_(@_)</c:formatCode>
                <c:ptCount val="9"/>
                <c:pt idx="0">
                  <c:v>7305297.216</c:v>
                </c:pt>
                <c:pt idx="1">
                  <c:v>7931176.0528000006</c:v>
                </c:pt>
                <c:pt idx="2">
                  <c:v>8703155.3000000007</c:v>
                </c:pt>
                <c:pt idx="3">
                  <c:v>9526416.1376999822</c:v>
                </c:pt>
                <c:pt idx="4">
                  <c:v>10627220.242199982</c:v>
                </c:pt>
                <c:pt idx="5">
                  <c:v>11970551.0976</c:v>
                </c:pt>
                <c:pt idx="6">
                  <c:v>14855372.741299981</c:v>
                </c:pt>
                <c:pt idx="7">
                  <c:v>16032862.387499982</c:v>
                </c:pt>
                <c:pt idx="8">
                  <c:v>16395985.856999999</c:v>
                </c:pt>
              </c:numCache>
            </c:numRef>
          </c:val>
        </c:ser>
        <c:dLbls>
          <c:showLegendKey val="0"/>
          <c:showVal val="0"/>
          <c:showCatName val="0"/>
          <c:showSerName val="0"/>
          <c:showPercent val="0"/>
          <c:showBubbleSize val="0"/>
        </c:dLbls>
        <c:gapWidth val="75"/>
        <c:overlap val="100"/>
        <c:axId val="96264192"/>
        <c:axId val="96265728"/>
      </c:barChart>
      <c:catAx>
        <c:axId val="96264192"/>
        <c:scaling>
          <c:orientation val="minMax"/>
        </c:scaling>
        <c:delete val="0"/>
        <c:axPos val="b"/>
        <c:numFmt formatCode="General" sourceLinked="1"/>
        <c:majorTickMark val="none"/>
        <c:minorTickMark val="none"/>
        <c:tickLblPos val="nextTo"/>
        <c:txPr>
          <a:bodyPr/>
          <a:lstStyle/>
          <a:p>
            <a:pPr>
              <a:defRPr sz="1500" baseline="0"/>
            </a:pPr>
            <a:endParaRPr lang="es-ES"/>
          </a:p>
        </c:txPr>
        <c:crossAx val="96265728"/>
        <c:crosses val="autoZero"/>
        <c:auto val="1"/>
        <c:lblAlgn val="ctr"/>
        <c:lblOffset val="100"/>
        <c:noMultiLvlLbl val="0"/>
      </c:catAx>
      <c:valAx>
        <c:axId val="96265728"/>
        <c:scaling>
          <c:orientation val="minMax"/>
          <c:max val="75000000"/>
          <c:min val="0"/>
        </c:scaling>
        <c:delete val="0"/>
        <c:axPos val="l"/>
        <c:majorGridlines/>
        <c:numFmt formatCode="#,##0" sourceLinked="1"/>
        <c:majorTickMark val="none"/>
        <c:minorTickMark val="none"/>
        <c:tickLblPos val="nextTo"/>
        <c:txPr>
          <a:bodyPr/>
          <a:lstStyle/>
          <a:p>
            <a:pPr>
              <a:defRPr sz="1450" baseline="0"/>
            </a:pPr>
            <a:endParaRPr lang="es-ES"/>
          </a:p>
        </c:txPr>
        <c:crossAx val="96264192"/>
        <c:crosses val="autoZero"/>
        <c:crossBetween val="between"/>
      </c:valAx>
    </c:plotArea>
    <c:legend>
      <c:legendPos val="r"/>
      <c:layout>
        <c:manualLayout>
          <c:xMode val="edge"/>
          <c:yMode val="edge"/>
          <c:x val="0.81102163605822553"/>
          <c:y val="0.2908292675578435"/>
          <c:w val="0.18687705767316806"/>
          <c:h val="0.36921085981030388"/>
        </c:manualLayout>
      </c:layout>
      <c:overlay val="0"/>
      <c:txPr>
        <a:bodyPr/>
        <a:lstStyle/>
        <a:p>
          <a:pPr>
            <a:defRPr sz="1710" b="1" i="0" baseline="0"/>
          </a:pPr>
          <a:endParaRPr lang="es-E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doughnutChart>
        <c:varyColors val="1"/>
        <c:ser>
          <c:idx val="0"/>
          <c:order val="0"/>
          <c:dLbls>
            <c:showLegendKey val="0"/>
            <c:showVal val="0"/>
            <c:showCatName val="0"/>
            <c:showSerName val="0"/>
            <c:showPercent val="1"/>
            <c:showBubbleSize val="0"/>
            <c:showLeaderLines val="1"/>
          </c:dLbls>
          <c:cat>
            <c:strRef>
              <c:f>'ENFERMEDADES CRÓNICAS'!$F$23:$G$23</c:f>
              <c:strCache>
                <c:ptCount val="2"/>
                <c:pt idx="0">
                  <c:v>DIAGNOSED WITH CHRONIC DISEASE</c:v>
                </c:pt>
                <c:pt idx="1">
                  <c:v>NO DIAGNOSED WITH CHRONIC DISEASE</c:v>
                </c:pt>
              </c:strCache>
            </c:strRef>
          </c:cat>
          <c:val>
            <c:numRef>
              <c:f>'ENFERMEDADES CRÓNICAS'!$F$24:$G$24</c:f>
              <c:numCache>
                <c:formatCode>General</c:formatCode>
                <c:ptCount val="2"/>
              </c:numCache>
            </c:numRef>
          </c:val>
        </c:ser>
        <c:ser>
          <c:idx val="1"/>
          <c:order val="1"/>
          <c:dLbls>
            <c:dLbl>
              <c:idx val="0"/>
              <c:spPr/>
              <c:txPr>
                <a:bodyPr/>
                <a:lstStyle/>
                <a:p>
                  <a:pPr>
                    <a:defRPr sz="2000" b="1" baseline="0">
                      <a:solidFill>
                        <a:schemeClr val="bg1"/>
                      </a:solidFill>
                    </a:defRPr>
                  </a:pPr>
                  <a:endParaRPr lang="es-ES"/>
                </a:p>
              </c:txPr>
              <c:showLegendKey val="0"/>
              <c:showVal val="0"/>
              <c:showCatName val="0"/>
              <c:showSerName val="0"/>
              <c:showPercent val="1"/>
              <c:showBubbleSize val="0"/>
            </c:dLbl>
            <c:dLbl>
              <c:idx val="1"/>
              <c:spPr/>
              <c:txPr>
                <a:bodyPr/>
                <a:lstStyle/>
                <a:p>
                  <a:pPr>
                    <a:defRPr sz="2000" b="1" baseline="0">
                      <a:solidFill>
                        <a:schemeClr val="bg1"/>
                      </a:solidFill>
                    </a:defRPr>
                  </a:pPr>
                  <a:endParaRPr lang="es-ES"/>
                </a:p>
              </c:txPr>
              <c:showLegendKey val="0"/>
              <c:showVal val="0"/>
              <c:showCatName val="0"/>
              <c:showSerName val="0"/>
              <c:showPercent val="1"/>
              <c:showBubbleSize val="0"/>
            </c:dLbl>
            <c:txPr>
              <a:bodyPr/>
              <a:lstStyle/>
              <a:p>
                <a:pPr>
                  <a:defRPr sz="1900" b="1" baseline="0">
                    <a:solidFill>
                      <a:schemeClr val="bg1"/>
                    </a:solidFill>
                  </a:defRPr>
                </a:pPr>
                <a:endParaRPr lang="es-ES"/>
              </a:p>
            </c:txPr>
            <c:showLegendKey val="0"/>
            <c:showVal val="0"/>
            <c:showCatName val="0"/>
            <c:showSerName val="0"/>
            <c:showPercent val="1"/>
            <c:showBubbleSize val="0"/>
            <c:showLeaderLines val="1"/>
          </c:dLbls>
          <c:cat>
            <c:strRef>
              <c:f>'ENFERMEDADES CRÓNICAS'!$F$23:$G$23</c:f>
              <c:strCache>
                <c:ptCount val="2"/>
                <c:pt idx="0">
                  <c:v>DIAGNOSED WITH CHRONIC DISEASE</c:v>
                </c:pt>
                <c:pt idx="1">
                  <c:v>NO DIAGNOSED WITH CHRONIC DISEASE</c:v>
                </c:pt>
              </c:strCache>
            </c:strRef>
          </c:cat>
          <c:val>
            <c:numRef>
              <c:f>'ENFERMEDADES CRÓNICAS'!$F$25:$G$25</c:f>
              <c:numCache>
                <c:formatCode>General</c:formatCode>
                <c:ptCount val="2"/>
                <c:pt idx="0">
                  <c:v>42.45</c:v>
                </c:pt>
                <c:pt idx="1">
                  <c:v>57.55</c:v>
                </c:pt>
              </c:numCache>
            </c:numRef>
          </c:val>
        </c:ser>
        <c:dLbls>
          <c:showLegendKey val="0"/>
          <c:showVal val="0"/>
          <c:showCatName val="0"/>
          <c:showSerName val="0"/>
          <c:showPercent val="1"/>
          <c:showBubbleSize val="0"/>
          <c:showLeaderLines val="1"/>
        </c:dLbls>
        <c:firstSliceAng val="0"/>
        <c:holeSize val="10"/>
      </c:doughnutChart>
    </c:plotArea>
    <c:legend>
      <c:legendPos val="r"/>
      <c:layout>
        <c:manualLayout>
          <c:xMode val="edge"/>
          <c:yMode val="edge"/>
          <c:x val="0.62203834076915432"/>
          <c:y val="0.32083417285085208"/>
          <c:w val="0.36682254603289793"/>
          <c:h val="0.37534694826751891"/>
        </c:manualLayout>
      </c:layout>
      <c:overlay val="0"/>
      <c:txPr>
        <a:bodyPr/>
        <a:lstStyle/>
        <a:p>
          <a:pPr>
            <a:defRPr b="1" i="0" baseline="0"/>
          </a:pPr>
          <a:endParaRPr lang="es-ES"/>
        </a:p>
      </c:txPr>
    </c:legend>
    <c:plotVisOnly val="1"/>
    <c:dispBlanksAs val="gap"/>
    <c:showDLblsOverMax val="0"/>
  </c:chart>
  <c:spPr>
    <a:noFill/>
    <a:ln>
      <a:noFill/>
    </a:ln>
  </c:spPr>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26F2D-A233-42C8-998D-DBE3A8EBFBC1}" type="doc">
      <dgm:prSet loTypeId="urn:microsoft.com/office/officeart/2005/8/layout/default#1" loCatId="list" qsTypeId="urn:microsoft.com/office/officeart/2005/8/quickstyle/3d1" qsCatId="3D" csTypeId="urn:microsoft.com/office/officeart/2005/8/colors/accent0_3" csCatId="mainScheme" phldr="1"/>
      <dgm:spPr/>
      <dgm:t>
        <a:bodyPr/>
        <a:lstStyle/>
        <a:p>
          <a:endParaRPr lang="es-ES"/>
        </a:p>
      </dgm:t>
    </dgm:pt>
    <dgm:pt modelId="{AB1C189F-6B61-4885-9734-3CB728191EB5}">
      <dgm:prSet phldrT="[Texto]"/>
      <dgm:spPr/>
      <dgm:t>
        <a:bodyPr/>
        <a:lstStyle/>
        <a:p>
          <a:r>
            <a:rPr lang="en-US" b="1" dirty="0" smtClean="0"/>
            <a:t>Aging and life expectancy</a:t>
          </a:r>
          <a:endParaRPr lang="es-ES" b="1" dirty="0"/>
        </a:p>
      </dgm:t>
    </dgm:pt>
    <dgm:pt modelId="{4B71D760-848A-4B94-8075-B668A5CDED56}" type="parTrans" cxnId="{5190212C-545B-4EE7-823E-39A0FBDF192E}">
      <dgm:prSet/>
      <dgm:spPr/>
      <dgm:t>
        <a:bodyPr/>
        <a:lstStyle/>
        <a:p>
          <a:endParaRPr lang="es-ES"/>
        </a:p>
      </dgm:t>
    </dgm:pt>
    <dgm:pt modelId="{4BCB289C-1A63-4793-A910-A77297B9CB80}" type="sibTrans" cxnId="{5190212C-545B-4EE7-823E-39A0FBDF192E}">
      <dgm:prSet/>
      <dgm:spPr/>
      <dgm:t>
        <a:bodyPr/>
        <a:lstStyle/>
        <a:p>
          <a:endParaRPr lang="es-ES"/>
        </a:p>
      </dgm:t>
    </dgm:pt>
    <dgm:pt modelId="{F25BC1DF-3975-4566-8C6E-E4CD8B19D6EA}">
      <dgm:prSet phldrT="[Texto]"/>
      <dgm:spPr/>
      <dgm:t>
        <a:bodyPr/>
        <a:lstStyle/>
        <a:p>
          <a:r>
            <a:rPr lang="en-US" b="1" dirty="0" smtClean="0"/>
            <a:t>Chronicity</a:t>
          </a:r>
          <a:endParaRPr lang="es-ES" dirty="0"/>
        </a:p>
      </dgm:t>
    </dgm:pt>
    <dgm:pt modelId="{92494243-A430-4C80-B157-685FFCB57010}" type="parTrans" cxnId="{BAEEF6DB-2FC7-43BE-84D4-E58142D014FE}">
      <dgm:prSet/>
      <dgm:spPr/>
      <dgm:t>
        <a:bodyPr/>
        <a:lstStyle/>
        <a:p>
          <a:endParaRPr lang="es-ES"/>
        </a:p>
      </dgm:t>
    </dgm:pt>
    <dgm:pt modelId="{32B9793B-E96C-404A-8969-6DBD467DDB1E}" type="sibTrans" cxnId="{BAEEF6DB-2FC7-43BE-84D4-E58142D014FE}">
      <dgm:prSet/>
      <dgm:spPr/>
      <dgm:t>
        <a:bodyPr/>
        <a:lstStyle/>
        <a:p>
          <a:endParaRPr lang="es-ES"/>
        </a:p>
      </dgm:t>
    </dgm:pt>
    <dgm:pt modelId="{D8D7BB10-34FF-44CD-852D-B9B7231F0072}">
      <dgm:prSet phldrT="[Texto]"/>
      <dgm:spPr/>
      <dgm:t>
        <a:bodyPr/>
        <a:lstStyle/>
        <a:p>
          <a:r>
            <a:rPr lang="es-ES" b="1" dirty="0" smtClean="0"/>
            <a:t>Unhealthy </a:t>
          </a:r>
          <a:r>
            <a:rPr lang="en-US" b="1" noProof="0" dirty="0" smtClean="0"/>
            <a:t>habits</a:t>
          </a:r>
          <a:endParaRPr lang="en-US" noProof="0" dirty="0"/>
        </a:p>
      </dgm:t>
    </dgm:pt>
    <dgm:pt modelId="{26648789-8E99-4122-A142-A2429F7393CD}" type="parTrans" cxnId="{56C0CE2C-6BB8-482E-9B47-E03CC57AD5EA}">
      <dgm:prSet/>
      <dgm:spPr/>
      <dgm:t>
        <a:bodyPr/>
        <a:lstStyle/>
        <a:p>
          <a:endParaRPr lang="es-ES"/>
        </a:p>
      </dgm:t>
    </dgm:pt>
    <dgm:pt modelId="{2337BEA0-A560-4F23-88DD-C2360BCE8491}" type="sibTrans" cxnId="{56C0CE2C-6BB8-482E-9B47-E03CC57AD5EA}">
      <dgm:prSet/>
      <dgm:spPr/>
      <dgm:t>
        <a:bodyPr/>
        <a:lstStyle/>
        <a:p>
          <a:endParaRPr lang="es-ES"/>
        </a:p>
      </dgm:t>
    </dgm:pt>
    <dgm:pt modelId="{49E29368-42E6-487B-BD16-FC7DDEE4A3CA}">
      <dgm:prSet phldrT="[Texto]"/>
      <dgm:spPr/>
      <dgm:t>
        <a:bodyPr/>
        <a:lstStyle/>
        <a:p>
          <a:r>
            <a:rPr lang="en-US" b="1" noProof="0" dirty="0" smtClean="0"/>
            <a:t>Immigration</a:t>
          </a:r>
          <a:endParaRPr lang="en-US" noProof="0" dirty="0"/>
        </a:p>
      </dgm:t>
    </dgm:pt>
    <dgm:pt modelId="{6997B140-DEFC-48C8-B9FE-4F59F0D0721D}" type="parTrans" cxnId="{83C57BFC-F026-437E-A077-A11E9B35CB6E}">
      <dgm:prSet/>
      <dgm:spPr/>
      <dgm:t>
        <a:bodyPr/>
        <a:lstStyle/>
        <a:p>
          <a:endParaRPr lang="es-ES"/>
        </a:p>
      </dgm:t>
    </dgm:pt>
    <dgm:pt modelId="{08A04786-DBCC-415F-8860-C3306B0C18B5}" type="sibTrans" cxnId="{83C57BFC-F026-437E-A077-A11E9B35CB6E}">
      <dgm:prSet/>
      <dgm:spPr/>
      <dgm:t>
        <a:bodyPr/>
        <a:lstStyle/>
        <a:p>
          <a:endParaRPr lang="es-ES"/>
        </a:p>
      </dgm:t>
    </dgm:pt>
    <dgm:pt modelId="{7ECEF272-B7A0-47C3-83D4-516ACFB93FBC}">
      <dgm:prSet phldrT="[Texto]"/>
      <dgm:spPr/>
      <dgm:t>
        <a:bodyPr/>
        <a:lstStyle/>
        <a:p>
          <a:r>
            <a:rPr lang="en-US" b="1" dirty="0" smtClean="0"/>
            <a:t>Drug spending, inflation rates and inefficiency of the system</a:t>
          </a:r>
          <a:endParaRPr lang="es-ES" dirty="0"/>
        </a:p>
      </dgm:t>
    </dgm:pt>
    <dgm:pt modelId="{11B4918D-E3B4-4014-9FD7-166AE056E7EA}" type="parTrans" cxnId="{B2BBF024-A143-4296-96C0-7125A2AF78E3}">
      <dgm:prSet/>
      <dgm:spPr/>
      <dgm:t>
        <a:bodyPr/>
        <a:lstStyle/>
        <a:p>
          <a:endParaRPr lang="es-ES"/>
        </a:p>
      </dgm:t>
    </dgm:pt>
    <dgm:pt modelId="{D8AFB8FD-0ACF-4FB0-8EF6-624F244462BB}" type="sibTrans" cxnId="{B2BBF024-A143-4296-96C0-7125A2AF78E3}">
      <dgm:prSet/>
      <dgm:spPr/>
      <dgm:t>
        <a:bodyPr/>
        <a:lstStyle/>
        <a:p>
          <a:endParaRPr lang="es-ES"/>
        </a:p>
      </dgm:t>
    </dgm:pt>
    <dgm:pt modelId="{B8E62B6E-EBD6-4A87-B568-BB3A9C159711}" type="pres">
      <dgm:prSet presAssocID="{BC626F2D-A233-42C8-998D-DBE3A8EBFBC1}" presName="diagram" presStyleCnt="0">
        <dgm:presLayoutVars>
          <dgm:dir/>
          <dgm:resizeHandles val="exact"/>
        </dgm:presLayoutVars>
      </dgm:prSet>
      <dgm:spPr/>
      <dgm:t>
        <a:bodyPr/>
        <a:lstStyle/>
        <a:p>
          <a:endParaRPr lang="es-ES"/>
        </a:p>
      </dgm:t>
    </dgm:pt>
    <dgm:pt modelId="{2778643D-909F-4304-878F-3D7385699D1D}" type="pres">
      <dgm:prSet presAssocID="{AB1C189F-6B61-4885-9734-3CB728191EB5}" presName="node" presStyleLbl="node1" presStyleIdx="0" presStyleCnt="5">
        <dgm:presLayoutVars>
          <dgm:bulletEnabled val="1"/>
        </dgm:presLayoutVars>
      </dgm:prSet>
      <dgm:spPr/>
      <dgm:t>
        <a:bodyPr/>
        <a:lstStyle/>
        <a:p>
          <a:endParaRPr lang="es-ES"/>
        </a:p>
      </dgm:t>
    </dgm:pt>
    <dgm:pt modelId="{E9D2BB2A-A711-401D-88A1-46EF94373E21}" type="pres">
      <dgm:prSet presAssocID="{4BCB289C-1A63-4793-A910-A77297B9CB80}" presName="sibTrans" presStyleCnt="0"/>
      <dgm:spPr/>
      <dgm:t>
        <a:bodyPr/>
        <a:lstStyle/>
        <a:p>
          <a:endParaRPr lang="es-ES"/>
        </a:p>
      </dgm:t>
    </dgm:pt>
    <dgm:pt modelId="{3E540ED3-1CDB-44F9-9B3C-A14E388BA839}" type="pres">
      <dgm:prSet presAssocID="{F25BC1DF-3975-4566-8C6E-E4CD8B19D6EA}" presName="node" presStyleLbl="node1" presStyleIdx="1" presStyleCnt="5">
        <dgm:presLayoutVars>
          <dgm:bulletEnabled val="1"/>
        </dgm:presLayoutVars>
      </dgm:prSet>
      <dgm:spPr/>
      <dgm:t>
        <a:bodyPr/>
        <a:lstStyle/>
        <a:p>
          <a:endParaRPr lang="es-ES"/>
        </a:p>
      </dgm:t>
    </dgm:pt>
    <dgm:pt modelId="{4F1F0950-F644-47AA-AD7C-BE84758650CF}" type="pres">
      <dgm:prSet presAssocID="{32B9793B-E96C-404A-8969-6DBD467DDB1E}" presName="sibTrans" presStyleCnt="0"/>
      <dgm:spPr/>
      <dgm:t>
        <a:bodyPr/>
        <a:lstStyle/>
        <a:p>
          <a:endParaRPr lang="es-ES"/>
        </a:p>
      </dgm:t>
    </dgm:pt>
    <dgm:pt modelId="{4E38AB8A-245B-4EF5-9FD7-0D184816A854}" type="pres">
      <dgm:prSet presAssocID="{D8D7BB10-34FF-44CD-852D-B9B7231F0072}" presName="node" presStyleLbl="node1" presStyleIdx="2" presStyleCnt="5">
        <dgm:presLayoutVars>
          <dgm:bulletEnabled val="1"/>
        </dgm:presLayoutVars>
      </dgm:prSet>
      <dgm:spPr/>
      <dgm:t>
        <a:bodyPr/>
        <a:lstStyle/>
        <a:p>
          <a:endParaRPr lang="es-ES"/>
        </a:p>
      </dgm:t>
    </dgm:pt>
    <dgm:pt modelId="{E8FD4421-3958-412A-B9A0-5889971C53BC}" type="pres">
      <dgm:prSet presAssocID="{2337BEA0-A560-4F23-88DD-C2360BCE8491}" presName="sibTrans" presStyleCnt="0"/>
      <dgm:spPr/>
      <dgm:t>
        <a:bodyPr/>
        <a:lstStyle/>
        <a:p>
          <a:endParaRPr lang="es-ES"/>
        </a:p>
      </dgm:t>
    </dgm:pt>
    <dgm:pt modelId="{494F7DB0-2A2E-4B9C-98BC-C967B8E0F4F2}" type="pres">
      <dgm:prSet presAssocID="{49E29368-42E6-487B-BD16-FC7DDEE4A3CA}" presName="node" presStyleLbl="node1" presStyleIdx="3" presStyleCnt="5">
        <dgm:presLayoutVars>
          <dgm:bulletEnabled val="1"/>
        </dgm:presLayoutVars>
      </dgm:prSet>
      <dgm:spPr/>
      <dgm:t>
        <a:bodyPr/>
        <a:lstStyle/>
        <a:p>
          <a:endParaRPr lang="es-ES"/>
        </a:p>
      </dgm:t>
    </dgm:pt>
    <dgm:pt modelId="{77CCA687-50F3-4A0B-A846-DECA826216EF}" type="pres">
      <dgm:prSet presAssocID="{08A04786-DBCC-415F-8860-C3306B0C18B5}" presName="sibTrans" presStyleCnt="0"/>
      <dgm:spPr/>
      <dgm:t>
        <a:bodyPr/>
        <a:lstStyle/>
        <a:p>
          <a:endParaRPr lang="es-ES"/>
        </a:p>
      </dgm:t>
    </dgm:pt>
    <dgm:pt modelId="{6150E95E-98CE-4C7C-9C66-C6760F971355}" type="pres">
      <dgm:prSet presAssocID="{7ECEF272-B7A0-47C3-83D4-516ACFB93FBC}" presName="node" presStyleLbl="node1" presStyleIdx="4" presStyleCnt="5">
        <dgm:presLayoutVars>
          <dgm:bulletEnabled val="1"/>
        </dgm:presLayoutVars>
      </dgm:prSet>
      <dgm:spPr/>
      <dgm:t>
        <a:bodyPr/>
        <a:lstStyle/>
        <a:p>
          <a:endParaRPr lang="es-ES"/>
        </a:p>
      </dgm:t>
    </dgm:pt>
  </dgm:ptLst>
  <dgm:cxnLst>
    <dgm:cxn modelId="{EA4F5C48-EB35-4F9F-A772-7E6D56F116C0}" type="presOf" srcId="{BC626F2D-A233-42C8-998D-DBE3A8EBFBC1}" destId="{B8E62B6E-EBD6-4A87-B568-BB3A9C159711}" srcOrd="0" destOrd="0" presId="urn:microsoft.com/office/officeart/2005/8/layout/default#1"/>
    <dgm:cxn modelId="{DD967224-D10F-4970-9621-3A088CE070F9}" type="presOf" srcId="{F25BC1DF-3975-4566-8C6E-E4CD8B19D6EA}" destId="{3E540ED3-1CDB-44F9-9B3C-A14E388BA839}" srcOrd="0" destOrd="0" presId="urn:microsoft.com/office/officeart/2005/8/layout/default#1"/>
    <dgm:cxn modelId="{83291FEC-6376-4F8A-A0F2-AAAF7C8B5989}" type="presOf" srcId="{D8D7BB10-34FF-44CD-852D-B9B7231F0072}" destId="{4E38AB8A-245B-4EF5-9FD7-0D184816A854}" srcOrd="0" destOrd="0" presId="urn:microsoft.com/office/officeart/2005/8/layout/default#1"/>
    <dgm:cxn modelId="{12AE53D7-9ABA-402B-9194-1B062DD3BD1B}" type="presOf" srcId="{49E29368-42E6-487B-BD16-FC7DDEE4A3CA}" destId="{494F7DB0-2A2E-4B9C-98BC-C967B8E0F4F2}" srcOrd="0" destOrd="0" presId="urn:microsoft.com/office/officeart/2005/8/layout/default#1"/>
    <dgm:cxn modelId="{BAEEF6DB-2FC7-43BE-84D4-E58142D014FE}" srcId="{BC626F2D-A233-42C8-998D-DBE3A8EBFBC1}" destId="{F25BC1DF-3975-4566-8C6E-E4CD8B19D6EA}" srcOrd="1" destOrd="0" parTransId="{92494243-A430-4C80-B157-685FFCB57010}" sibTransId="{32B9793B-E96C-404A-8969-6DBD467DDB1E}"/>
    <dgm:cxn modelId="{93C24E29-AEEB-480E-828F-5FDFF4732EA8}" type="presOf" srcId="{AB1C189F-6B61-4885-9734-3CB728191EB5}" destId="{2778643D-909F-4304-878F-3D7385699D1D}" srcOrd="0" destOrd="0" presId="urn:microsoft.com/office/officeart/2005/8/layout/default#1"/>
    <dgm:cxn modelId="{8F9A8C7E-8479-453D-AC1E-D84990504DA7}" type="presOf" srcId="{7ECEF272-B7A0-47C3-83D4-516ACFB93FBC}" destId="{6150E95E-98CE-4C7C-9C66-C6760F971355}" srcOrd="0" destOrd="0" presId="urn:microsoft.com/office/officeart/2005/8/layout/default#1"/>
    <dgm:cxn modelId="{83C57BFC-F026-437E-A077-A11E9B35CB6E}" srcId="{BC626F2D-A233-42C8-998D-DBE3A8EBFBC1}" destId="{49E29368-42E6-487B-BD16-FC7DDEE4A3CA}" srcOrd="3" destOrd="0" parTransId="{6997B140-DEFC-48C8-B9FE-4F59F0D0721D}" sibTransId="{08A04786-DBCC-415F-8860-C3306B0C18B5}"/>
    <dgm:cxn modelId="{B2BBF024-A143-4296-96C0-7125A2AF78E3}" srcId="{BC626F2D-A233-42C8-998D-DBE3A8EBFBC1}" destId="{7ECEF272-B7A0-47C3-83D4-516ACFB93FBC}" srcOrd="4" destOrd="0" parTransId="{11B4918D-E3B4-4014-9FD7-166AE056E7EA}" sibTransId="{D8AFB8FD-0ACF-4FB0-8EF6-624F244462BB}"/>
    <dgm:cxn modelId="{5190212C-545B-4EE7-823E-39A0FBDF192E}" srcId="{BC626F2D-A233-42C8-998D-DBE3A8EBFBC1}" destId="{AB1C189F-6B61-4885-9734-3CB728191EB5}" srcOrd="0" destOrd="0" parTransId="{4B71D760-848A-4B94-8075-B668A5CDED56}" sibTransId="{4BCB289C-1A63-4793-A910-A77297B9CB80}"/>
    <dgm:cxn modelId="{56C0CE2C-6BB8-482E-9B47-E03CC57AD5EA}" srcId="{BC626F2D-A233-42C8-998D-DBE3A8EBFBC1}" destId="{D8D7BB10-34FF-44CD-852D-B9B7231F0072}" srcOrd="2" destOrd="0" parTransId="{26648789-8E99-4122-A142-A2429F7393CD}" sibTransId="{2337BEA0-A560-4F23-88DD-C2360BCE8491}"/>
    <dgm:cxn modelId="{F2C1A8C3-C901-4C45-8247-D30862796E6F}" type="presParOf" srcId="{B8E62B6E-EBD6-4A87-B568-BB3A9C159711}" destId="{2778643D-909F-4304-878F-3D7385699D1D}" srcOrd="0" destOrd="0" presId="urn:microsoft.com/office/officeart/2005/8/layout/default#1"/>
    <dgm:cxn modelId="{D0A632DC-CAD2-4084-8EB4-E9E85CCB3A45}" type="presParOf" srcId="{B8E62B6E-EBD6-4A87-B568-BB3A9C159711}" destId="{E9D2BB2A-A711-401D-88A1-46EF94373E21}" srcOrd="1" destOrd="0" presId="urn:microsoft.com/office/officeart/2005/8/layout/default#1"/>
    <dgm:cxn modelId="{CC27AB57-D025-4C45-B45F-18DD4D1BA00D}" type="presParOf" srcId="{B8E62B6E-EBD6-4A87-B568-BB3A9C159711}" destId="{3E540ED3-1CDB-44F9-9B3C-A14E388BA839}" srcOrd="2" destOrd="0" presId="urn:microsoft.com/office/officeart/2005/8/layout/default#1"/>
    <dgm:cxn modelId="{DE07125B-B76C-44D2-A51A-DBEF858CF4C9}" type="presParOf" srcId="{B8E62B6E-EBD6-4A87-B568-BB3A9C159711}" destId="{4F1F0950-F644-47AA-AD7C-BE84758650CF}" srcOrd="3" destOrd="0" presId="urn:microsoft.com/office/officeart/2005/8/layout/default#1"/>
    <dgm:cxn modelId="{CC9AB150-C94D-4899-9502-758113E86831}" type="presParOf" srcId="{B8E62B6E-EBD6-4A87-B568-BB3A9C159711}" destId="{4E38AB8A-245B-4EF5-9FD7-0D184816A854}" srcOrd="4" destOrd="0" presId="urn:microsoft.com/office/officeart/2005/8/layout/default#1"/>
    <dgm:cxn modelId="{57A96D83-3D90-493C-8B21-A8605736F02F}" type="presParOf" srcId="{B8E62B6E-EBD6-4A87-B568-BB3A9C159711}" destId="{E8FD4421-3958-412A-B9A0-5889971C53BC}" srcOrd="5" destOrd="0" presId="urn:microsoft.com/office/officeart/2005/8/layout/default#1"/>
    <dgm:cxn modelId="{35927A71-AF49-4342-B240-23201126A1C1}" type="presParOf" srcId="{B8E62B6E-EBD6-4A87-B568-BB3A9C159711}" destId="{494F7DB0-2A2E-4B9C-98BC-C967B8E0F4F2}" srcOrd="6" destOrd="0" presId="urn:microsoft.com/office/officeart/2005/8/layout/default#1"/>
    <dgm:cxn modelId="{D9D87A97-366C-4997-8B61-E700381218C7}" type="presParOf" srcId="{B8E62B6E-EBD6-4A87-B568-BB3A9C159711}" destId="{77CCA687-50F3-4A0B-A846-DECA826216EF}" srcOrd="7" destOrd="0" presId="urn:microsoft.com/office/officeart/2005/8/layout/default#1"/>
    <dgm:cxn modelId="{629D2836-78FE-4639-A417-7AEEF6F3D4D2}" type="presParOf" srcId="{B8E62B6E-EBD6-4A87-B568-BB3A9C159711}" destId="{6150E95E-98CE-4C7C-9C66-C6760F971355}"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8643D-909F-4304-878F-3D7385699D1D}">
      <dsp:nvSpPr>
        <dsp:cNvPr id="0" name=""/>
        <dsp:cNvSpPr/>
      </dsp:nvSpPr>
      <dsp:spPr>
        <a:xfrm>
          <a:off x="0" y="635695"/>
          <a:ext cx="2677797" cy="16066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Aging and life expectancy</a:t>
          </a:r>
          <a:endParaRPr lang="es-ES" sz="2500" b="1" kern="1200" dirty="0"/>
        </a:p>
      </dsp:txBody>
      <dsp:txXfrm>
        <a:off x="0" y="635695"/>
        <a:ext cx="2677797" cy="1606678"/>
      </dsp:txXfrm>
    </dsp:sp>
    <dsp:sp modelId="{3E540ED3-1CDB-44F9-9B3C-A14E388BA839}">
      <dsp:nvSpPr>
        <dsp:cNvPr id="0" name=""/>
        <dsp:cNvSpPr/>
      </dsp:nvSpPr>
      <dsp:spPr>
        <a:xfrm>
          <a:off x="2945577" y="635695"/>
          <a:ext cx="2677797" cy="16066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Chronicity</a:t>
          </a:r>
          <a:endParaRPr lang="es-ES" sz="2500" kern="1200" dirty="0"/>
        </a:p>
      </dsp:txBody>
      <dsp:txXfrm>
        <a:off x="2945577" y="635695"/>
        <a:ext cx="2677797" cy="1606678"/>
      </dsp:txXfrm>
    </dsp:sp>
    <dsp:sp modelId="{4E38AB8A-245B-4EF5-9FD7-0D184816A854}">
      <dsp:nvSpPr>
        <dsp:cNvPr id="0" name=""/>
        <dsp:cNvSpPr/>
      </dsp:nvSpPr>
      <dsp:spPr>
        <a:xfrm>
          <a:off x="5891154" y="635695"/>
          <a:ext cx="2677797" cy="16066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Unhealthy </a:t>
          </a:r>
          <a:r>
            <a:rPr lang="en-US" sz="2500" b="1" kern="1200" noProof="0" dirty="0" smtClean="0"/>
            <a:t>habits</a:t>
          </a:r>
          <a:endParaRPr lang="en-US" sz="2500" kern="1200" noProof="0" dirty="0"/>
        </a:p>
      </dsp:txBody>
      <dsp:txXfrm>
        <a:off x="5891154" y="635695"/>
        <a:ext cx="2677797" cy="1606678"/>
      </dsp:txXfrm>
    </dsp:sp>
    <dsp:sp modelId="{494F7DB0-2A2E-4B9C-98BC-C967B8E0F4F2}">
      <dsp:nvSpPr>
        <dsp:cNvPr id="0" name=""/>
        <dsp:cNvSpPr/>
      </dsp:nvSpPr>
      <dsp:spPr>
        <a:xfrm>
          <a:off x="1472788" y="2510153"/>
          <a:ext cx="2677797" cy="16066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noProof="0" dirty="0" smtClean="0"/>
            <a:t>Immigration</a:t>
          </a:r>
          <a:endParaRPr lang="en-US" sz="2500" kern="1200" noProof="0" dirty="0"/>
        </a:p>
      </dsp:txBody>
      <dsp:txXfrm>
        <a:off x="1472788" y="2510153"/>
        <a:ext cx="2677797" cy="1606678"/>
      </dsp:txXfrm>
    </dsp:sp>
    <dsp:sp modelId="{6150E95E-98CE-4C7C-9C66-C6760F971355}">
      <dsp:nvSpPr>
        <dsp:cNvPr id="0" name=""/>
        <dsp:cNvSpPr/>
      </dsp:nvSpPr>
      <dsp:spPr>
        <a:xfrm>
          <a:off x="4418365" y="2510153"/>
          <a:ext cx="2677797" cy="16066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Drug spending, inflation rates and inefficiency of the system</a:t>
          </a:r>
          <a:endParaRPr lang="es-ES" sz="2500" kern="1200" dirty="0"/>
        </a:p>
      </dsp:txBody>
      <dsp:txXfrm>
        <a:off x="4418365" y="2510153"/>
        <a:ext cx="2677797" cy="16066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FF1750C-E0E8-4EAE-8C95-69839A82A1C7}" type="slidenum">
              <a:rPr lang="es-ES" smtClean="0"/>
              <a:t>‹Nº›</a:t>
            </a:fld>
            <a:endParaRPr lang="es-ES"/>
          </a:p>
        </p:txBody>
      </p:sp>
    </p:spTree>
    <p:extLst>
      <p:ext uri="{BB962C8B-B14F-4D97-AF65-F5344CB8AC3E}">
        <p14:creationId xmlns:p14="http://schemas.microsoft.com/office/powerpoint/2010/main" val="17268735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7149976-9177-4326-852D-81CED1ED7016}" type="slidenum">
              <a:rPr lang="es-ES" smtClean="0"/>
              <a:pPr/>
              <a:t>‹Nº›</a:t>
            </a:fld>
            <a:endParaRPr lang="es-ES"/>
          </a:p>
        </p:txBody>
      </p:sp>
    </p:spTree>
    <p:extLst>
      <p:ext uri="{BB962C8B-B14F-4D97-AF65-F5344CB8AC3E}">
        <p14:creationId xmlns:p14="http://schemas.microsoft.com/office/powerpoint/2010/main" val="2781660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B53956-7AC4-4BE0-B932-12E4D64AFA47}" type="slidenum">
              <a:rPr lang="en-GB"/>
              <a:pPr/>
              <a:t>3</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n-GB" dirty="0" smtClean="0"/>
          </a:p>
          <a:p>
            <a:endParaRPr lang="es-ES" dirty="0" smtClean="0"/>
          </a:p>
        </p:txBody>
      </p:sp>
      <p:sp>
        <p:nvSpPr>
          <p:cNvPr id="4" name="3 Marcador de número de diapositiva"/>
          <p:cNvSpPr>
            <a:spLocks noGrp="1"/>
          </p:cNvSpPr>
          <p:nvPr>
            <p:ph type="sldNum" sz="quarter" idx="5"/>
          </p:nvPr>
        </p:nvSpPr>
        <p:spPr/>
        <p:txBody>
          <a:bodyPr/>
          <a:lstStyle/>
          <a:p>
            <a:fld id="{866A9838-D32E-4263-A051-62DE570A2601}" type="slidenum">
              <a:rPr lang="en-GB"/>
              <a:pPr/>
              <a:t>12</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n-GB" dirty="0" smtClean="0"/>
          </a:p>
          <a:p>
            <a:endParaRPr lang="es-ES" dirty="0" smtClean="0"/>
          </a:p>
        </p:txBody>
      </p:sp>
      <p:sp>
        <p:nvSpPr>
          <p:cNvPr id="4" name="3 Marcador de número de diapositiva"/>
          <p:cNvSpPr>
            <a:spLocks noGrp="1"/>
          </p:cNvSpPr>
          <p:nvPr>
            <p:ph type="sldNum" sz="quarter" idx="5"/>
          </p:nvPr>
        </p:nvSpPr>
        <p:spPr/>
        <p:txBody>
          <a:bodyPr/>
          <a:lstStyle/>
          <a:p>
            <a:fld id="{866A9838-D32E-4263-A051-62DE570A2601}" type="slidenum">
              <a:rPr lang="en-GB"/>
              <a:pPr/>
              <a:t>13</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n-GB" dirty="0" smtClean="0"/>
          </a:p>
          <a:p>
            <a:endParaRPr lang="es-ES" dirty="0" smtClean="0"/>
          </a:p>
        </p:txBody>
      </p:sp>
      <p:sp>
        <p:nvSpPr>
          <p:cNvPr id="4" name="3 Marcador de número de diapositiva"/>
          <p:cNvSpPr>
            <a:spLocks noGrp="1"/>
          </p:cNvSpPr>
          <p:nvPr>
            <p:ph type="sldNum" sz="quarter" idx="5"/>
          </p:nvPr>
        </p:nvSpPr>
        <p:spPr/>
        <p:txBody>
          <a:bodyPr/>
          <a:lstStyle/>
          <a:p>
            <a:fld id="{866A9838-D32E-4263-A051-62DE570A2601}" type="slidenum">
              <a:rPr lang="en-GB"/>
              <a:pPr/>
              <a:t>14</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n-GB" dirty="0" smtClean="0"/>
          </a:p>
          <a:p>
            <a:endParaRPr lang="es-ES" dirty="0" smtClean="0"/>
          </a:p>
        </p:txBody>
      </p:sp>
      <p:sp>
        <p:nvSpPr>
          <p:cNvPr id="4" name="3 Marcador de número de diapositiva"/>
          <p:cNvSpPr>
            <a:spLocks noGrp="1"/>
          </p:cNvSpPr>
          <p:nvPr>
            <p:ph type="sldNum" sz="quarter" idx="5"/>
          </p:nvPr>
        </p:nvSpPr>
        <p:spPr/>
        <p:txBody>
          <a:bodyPr/>
          <a:lstStyle/>
          <a:p>
            <a:fld id="{866A9838-D32E-4263-A051-62DE570A2601}" type="slidenum">
              <a:rPr lang="en-GB"/>
              <a:pPr/>
              <a:t>15</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n-GB" dirty="0" smtClean="0"/>
          </a:p>
          <a:p>
            <a:endParaRPr lang="es-ES" dirty="0" smtClean="0"/>
          </a:p>
        </p:txBody>
      </p:sp>
      <p:sp>
        <p:nvSpPr>
          <p:cNvPr id="4" name="3 Marcador de número de diapositiva"/>
          <p:cNvSpPr>
            <a:spLocks noGrp="1"/>
          </p:cNvSpPr>
          <p:nvPr>
            <p:ph type="sldNum" sz="quarter" idx="5"/>
          </p:nvPr>
        </p:nvSpPr>
        <p:spPr/>
        <p:txBody>
          <a:bodyPr/>
          <a:lstStyle/>
          <a:p>
            <a:fld id="{866A9838-D32E-4263-A051-62DE570A2601}" type="slidenum">
              <a:rPr lang="en-GB"/>
              <a:pPr/>
              <a:t>16</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kern="1200" dirty="0" smtClean="0">
                <a:solidFill>
                  <a:schemeClr val="tx1"/>
                </a:solidFill>
                <a:latin typeface="+mn-lt"/>
                <a:ea typeface="+mn-ea"/>
                <a:cs typeface="+mn-cs"/>
              </a:rPr>
              <a:t>THESE CHALLENGES EXPLAIN THE NEW CONTEXT OF OUR NATIONAL HEALTH SYSTEM</a:t>
            </a:r>
            <a:endParaRPr lang="es-ES" sz="1200" i="0" u="none"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17</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 The development and spread of new technologies in health</a:t>
            </a:r>
            <a:endParaRPr lang="es-E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phenomenon known as </a:t>
            </a:r>
            <a:r>
              <a:rPr lang="en-US" sz="1200" kern="1200" dirty="0" err="1" smtClean="0">
                <a:solidFill>
                  <a:schemeClr val="tx1"/>
                </a:solidFill>
                <a:latin typeface="+mn-lt"/>
                <a:ea typeface="+mn-ea"/>
                <a:cs typeface="+mn-cs"/>
              </a:rPr>
              <a:t>eHealth</a:t>
            </a:r>
            <a:r>
              <a:rPr lang="en-US" sz="1200" kern="1200" dirty="0" smtClean="0">
                <a:solidFill>
                  <a:schemeClr val="tx1"/>
                </a:solidFill>
                <a:latin typeface="+mn-lt"/>
                <a:ea typeface="+mn-ea"/>
                <a:cs typeface="+mn-cs"/>
              </a:rPr>
              <a:t>, includes the development of information and communications technology applications (TIC), especially the Internet, in the field of health.</a:t>
            </a:r>
          </a:p>
          <a:p>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EFFECTS ON THE HEALTH SYSTEM</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Electronic health cards, e-prescribing, advances on genetics (analysis of the human genome), online delivery of health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EFFECTS ON HEALTH PROFFESIONALS</a:t>
            </a:r>
            <a:endParaRPr lang="es-E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Technological applications and information systems enable doctors and other professionals exchange appropriate health information, to have access to training, providing services across geographical boundaries (development of telemedicine) as well as universal access to patients' medical records, develop assistance prevention and health promotion programs.</a:t>
            </a:r>
          </a:p>
          <a:p>
            <a:endParaRPr lang="es-ES"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EFFECTS ON PATIENTS</a:t>
            </a:r>
            <a:r>
              <a:rPr lang="fr-FR"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recent years there has been an increasing autonomy and responsibility of citizens regarding their health. Consultation of health information available on the Internet could enable patients to be better informed, encouraging their participation (active), providing a more appropriate use of health services (responsible) and promoting adherence to treatment (autonomous). </a:t>
            </a:r>
          </a:p>
          <a:p>
            <a:endParaRPr lang="es-ES" dirty="0"/>
          </a:p>
        </p:txBody>
      </p:sp>
      <p:sp>
        <p:nvSpPr>
          <p:cNvPr id="4" name="3 Marcador de número de diapositiva"/>
          <p:cNvSpPr>
            <a:spLocks noGrp="1"/>
          </p:cNvSpPr>
          <p:nvPr>
            <p:ph type="sldNum" sz="quarter" idx="10"/>
          </p:nvPr>
        </p:nvSpPr>
        <p:spPr/>
        <p:txBody>
          <a:bodyPr/>
          <a:lstStyle/>
          <a:p>
            <a:fld id="{22A5E6A4-2938-45C6-8409-FC19F49F8FA6}" type="slidenum">
              <a:rPr lang="es-ES" smtClean="0"/>
              <a:pPr/>
              <a:t>18</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Ageing, a constant rise in demand for healthcare, rapid and continuous technological and pharmacological innovation and a growing pressure on financial resources are some of the reasons for needing renewal in our health system.</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19</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Over the last 30 years, the elderly population of developed countries has shown an unprecedented increase. This process has raised alarm about the future affordability of health care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Europe forecasts suggest that population over 65 will constitute 24% of the population in 2030.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Spain, it is expected that the population over 65 will be 30.85% in 2050.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The consequences of this demographic transition have been: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The worsening of the dependency ratio (number of persons aged 65 years and over, compared to those between 15 and 64) that may exceed 50% in 2050.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The increased of sanitary expenditure attributable to the increase in the population over 65 and with poorer health.</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latin typeface="+mn-lt"/>
                <a:ea typeface="+mn-ea"/>
                <a:cs typeface="+mn-cs"/>
              </a:rPr>
              <a:t>	(H</a:t>
            </a:r>
            <a:r>
              <a:rPr lang="en-US" sz="1200" kern="1200" dirty="0" smtClean="0">
                <a:solidFill>
                  <a:schemeClr val="tx1"/>
                </a:solidFill>
                <a:latin typeface="+mn-lt"/>
                <a:ea typeface="+mn-ea"/>
                <a:cs typeface="+mn-cs"/>
              </a:rPr>
              <a:t>ealth expenditure of the elderly is, in relative terms, much higher than the rest, therefore, aging is a clear source for the future financing of health services stress)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20</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Spain the increase of life expectancy, improvements in public health and health care, and the adoption of certain lifestyles, have meant that, nowadays, the dominant epidemiological pattern is represented by chronic diseases.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Such diseases are of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Long duration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Slow progression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Entail a limitation on the quality of life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Cause premature mortality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Cause significant economic impact on families, communities and society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Chronic patients account for 80% of primary care consultations, 60% of hospital admissions and 70% of health expenditure, and their number and complexity is ever increasing.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The provision of services is fragmented and chronic patients have special requirements in this respect, since the care they need tends to involves the participation of several </a:t>
            </a:r>
            <a:r>
              <a:rPr lang="en-US" sz="1200" kern="1200" dirty="0" err="1" smtClean="0">
                <a:solidFill>
                  <a:schemeClr val="tx1"/>
                </a:solidFill>
                <a:latin typeface="+mn-lt"/>
                <a:ea typeface="+mn-ea"/>
                <a:cs typeface="+mn-cs"/>
              </a:rPr>
              <a:t>centres</a:t>
            </a:r>
            <a:r>
              <a:rPr lang="en-US" sz="1200" kern="1200" dirty="0" smtClean="0">
                <a:solidFill>
                  <a:schemeClr val="tx1"/>
                </a:solidFill>
                <a:latin typeface="+mn-lt"/>
                <a:ea typeface="+mn-ea"/>
                <a:cs typeface="+mn-cs"/>
              </a:rPr>
              <a:t>, a range of specialists, many different drugs, etc. Therefore, the transformation to a better prepared model better for the prevention and management of chronic health conditions is essential for the sustainability of our Health System.</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21</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363" name="2 Marcador de notas"/>
          <p:cNvSpPr>
            <a:spLocks noGrp="1"/>
          </p:cNvSpPr>
          <p:nvPr>
            <p:ph type="body" idx="1"/>
          </p:nvPr>
        </p:nvSpPr>
        <p:spPr bwMode="auto">
          <a:noFill/>
        </p:spPr>
        <p:txBody>
          <a:bodyPr/>
          <a:lstStyle/>
          <a:p>
            <a:endParaRPr lang="en-GB" dirty="0" smtClean="0"/>
          </a:p>
        </p:txBody>
      </p:sp>
      <p:sp>
        <p:nvSpPr>
          <p:cNvPr id="4" name="3 Marcador de número de diapositiva"/>
          <p:cNvSpPr>
            <a:spLocks noGrp="1"/>
          </p:cNvSpPr>
          <p:nvPr>
            <p:ph type="sldNum" sz="quarter" idx="5"/>
          </p:nvPr>
        </p:nvSpPr>
        <p:spPr/>
        <p:txBody>
          <a:bodyPr/>
          <a:lstStyle/>
          <a:p>
            <a:fld id="{0F903F75-682B-46F7-8BDC-A4FFC8FAB77D}" type="slidenum">
              <a:rPr lang="en-GB"/>
              <a:pPr/>
              <a:t>4</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Risk factors such as smoking, alcoholism, obesity or sedentary lifestyle are named as sources of chronic diseases.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estimated that these risk factors are responsible for about 80% of coronary heart diseases and stroke.</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22</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1999, the evolution of the foreign population in our country has experienced remarkable growth.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impact of this phenomenon on the National Health System is controversial: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some it has negative effects, assuming that this situation leads to an increase in healthcare spending constituting a burden on health services.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the real problem is the lack of tradition in health care to immigrants, determining a poor adaptation of our health care system. There</a:t>
            </a:r>
            <a:r>
              <a:rPr lang="en-US" sz="1200" kern="1200" baseline="0" dirty="0" smtClean="0">
                <a:solidFill>
                  <a:schemeClr val="tx1"/>
                </a:solidFill>
                <a:latin typeface="+mn-lt"/>
                <a:ea typeface="+mn-ea"/>
                <a:cs typeface="+mn-cs"/>
              </a:rPr>
              <a:t> is an </a:t>
            </a:r>
            <a:r>
              <a:rPr lang="en-US" sz="1200" kern="1200" dirty="0" smtClean="0">
                <a:solidFill>
                  <a:schemeClr val="tx1"/>
                </a:solidFill>
                <a:latin typeface="+mn-lt"/>
                <a:ea typeface="+mn-ea"/>
                <a:cs typeface="+mn-cs"/>
              </a:rPr>
              <a:t>inappropriate relationship between current resources and the volume of work that requires the care of these patients.</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Overall, we can conclude that the real impact of immigration on public health is poor and that we have the necessary resources for proper care, depending on the success of proper utilization and rational distribution of the resources.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Spain, the number of immigrants reached the 5.1M (11% of the population)</a:t>
            </a:r>
            <a:r>
              <a:rPr lang="en-US" sz="1200" kern="1200" baseline="0" dirty="0" smtClean="0">
                <a:solidFill>
                  <a:schemeClr val="tx1"/>
                </a:solidFill>
                <a:latin typeface="+mn-lt"/>
                <a:ea typeface="+mn-ea"/>
                <a:cs typeface="+mn-cs"/>
              </a:rPr>
              <a:t> in 2013.</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23</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Regarded as the 2</a:t>
            </a:r>
            <a:r>
              <a:rPr lang="en-US" sz="1200" kern="1200" baseline="30000" dirty="0"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major cause of the growth of health spending. </a:t>
            </a:r>
          </a:p>
          <a:p>
            <a:r>
              <a:rPr lang="en-US" sz="1200" kern="1200" dirty="0" smtClean="0">
                <a:solidFill>
                  <a:schemeClr val="tx1"/>
                </a:solidFill>
                <a:latin typeface="+mn-lt"/>
                <a:ea typeface="+mn-ea"/>
                <a:cs typeface="+mn-cs"/>
              </a:rPr>
              <a:t>In recent years we have witnessed a process of rising prices of new health technologies due to the rising costs of introducing innovations. This coupled with the increase in drug spending contributes to </a:t>
            </a:r>
            <a:r>
              <a:rPr lang="en-US" sz="1200" kern="1200" dirty="0" err="1" smtClean="0">
                <a:solidFill>
                  <a:schemeClr val="tx1"/>
                </a:solidFill>
                <a:latin typeface="+mn-lt"/>
                <a:ea typeface="+mn-ea"/>
                <a:cs typeface="+mn-cs"/>
              </a:rPr>
              <a:t>precarity</a:t>
            </a:r>
            <a:r>
              <a:rPr lang="en-US" sz="1200" kern="1200" dirty="0" smtClean="0">
                <a:solidFill>
                  <a:schemeClr val="tx1"/>
                </a:solidFill>
                <a:latin typeface="+mn-lt"/>
                <a:ea typeface="+mn-ea"/>
                <a:cs typeface="+mn-cs"/>
              </a:rPr>
              <a:t> of the system. </a:t>
            </a:r>
          </a:p>
          <a:p>
            <a:r>
              <a:rPr lang="en-US" sz="1200" kern="1200" dirty="0" smtClean="0">
                <a:solidFill>
                  <a:schemeClr val="tx1"/>
                </a:solidFill>
                <a:latin typeface="+mn-lt"/>
                <a:ea typeface="+mn-ea"/>
                <a:cs typeface="+mn-cs"/>
              </a:rPr>
              <a:t>The public health system has the tendency to spend beyond the budget authorized by the regional parliaments, leading to deficit.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Pharmaceutical expenditure per capita in Spain is 40 % higher than in countries such as Belgium, Denmark, United Kingdom and Portugal and represents  18% of total health expenditure compared to 17% of the European average. But the cost of medicines is also among the lowest in Europe, suggesting a high volume of consumption. Approximately 70 % of the Spanish population consumes more than a prescription a week.</a:t>
            </a: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24</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Emerging diseases are mainly caused by human activity and specifically the phenomenon of globalization.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The population growth, facilities and the increased in traveling and tourism, trade and exchange of goods, food, etc… have progressively increased the risk of microbial exposure worldwide.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also more people at risk (elderly population, </a:t>
            </a:r>
            <a:r>
              <a:rPr lang="en-US" sz="1200" kern="1200" dirty="0" err="1" smtClean="0">
                <a:solidFill>
                  <a:schemeClr val="tx1"/>
                </a:solidFill>
                <a:latin typeface="+mn-lt"/>
                <a:ea typeface="+mn-ea"/>
                <a:cs typeface="+mn-cs"/>
              </a:rPr>
              <a:t>immunocompromised</a:t>
            </a:r>
            <a:r>
              <a:rPr lang="en-US" sz="1200" kern="1200" dirty="0" smtClean="0">
                <a:solidFill>
                  <a:schemeClr val="tx1"/>
                </a:solidFill>
                <a:latin typeface="+mn-lt"/>
                <a:ea typeface="+mn-ea"/>
                <a:cs typeface="+mn-cs"/>
              </a:rPr>
              <a:t>, etc.) and also microorganisms suffer permanent adaptation and change which makes them more resistant and difficult to combat. This makes the challenge of infectious diseases remains very present.</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25</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7149976-9177-4326-852D-81CED1ED7016}" type="slidenum">
              <a:rPr lang="es-ES" smtClean="0"/>
              <a:pPr/>
              <a:t>26</a:t>
            </a:fld>
            <a:endParaRPr lang="es-ES"/>
          </a:p>
        </p:txBody>
      </p:sp>
      <p:sp>
        <p:nvSpPr>
          <p:cNvPr id="5" name="4 Marcador de fecha"/>
          <p:cNvSpPr>
            <a:spLocks noGrp="1"/>
          </p:cNvSpPr>
          <p:nvPr>
            <p:ph type="dt" idx="1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1904870C-BF83-405D-8A59-AA66C143689B}" type="slidenum">
              <a:rPr lang="en-US" smtClean="0"/>
              <a:pPr/>
              <a:t>27</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1845638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1904870C-BF83-405D-8A59-AA66C143689B}" type="slidenum">
              <a:rPr lang="en-US" smtClean="0"/>
              <a:pPr/>
              <a:t>28</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358319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2.1medicine standardization</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example of this in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was to </a:t>
            </a:r>
            <a:r>
              <a:rPr lang="en-US" sz="1200" kern="1200" dirty="0" err="1" smtClean="0">
                <a:solidFill>
                  <a:schemeClr val="tx1"/>
                </a:solidFill>
                <a:effectLst/>
                <a:latin typeface="+mn-lt"/>
                <a:ea typeface="+mn-ea"/>
                <a:cs typeface="+mn-cs"/>
              </a:rPr>
              <a:t>standarize</a:t>
            </a:r>
            <a:r>
              <a:rPr lang="en-US" sz="1200" kern="1200" dirty="0" smtClean="0">
                <a:solidFill>
                  <a:schemeClr val="tx1"/>
                </a:solidFill>
                <a:effectLst/>
                <a:latin typeface="+mn-lt"/>
                <a:ea typeface="+mn-ea"/>
                <a:cs typeface="+mn-cs"/>
              </a:rPr>
              <a:t> the dressings use for the treatment of ulcers. A protocol has been implemented so that only one type of dressings for ulcers are purchase according to an official criteria, established through an analysis in which the best dressing according to the type of ulcer was defined. This reduces the dressings used, increasing the purchasing volume and decreasing the purchasing costs. If a professional faces a situation in which a special dressing is need it will be provided, once the Corporate Nursing Department has given their acceptance. </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2.2centralized warehouse</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Bilbao, biggest city in Basque Country, there is a central warehouse for the public health care. All the providers supply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to that warehouse and then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supplys</a:t>
            </a:r>
            <a:r>
              <a:rPr lang="en-US" sz="1200" kern="1200" dirty="0" smtClean="0">
                <a:solidFill>
                  <a:schemeClr val="tx1"/>
                </a:solidFill>
                <a:effectLst/>
                <a:latin typeface="+mn-lt"/>
                <a:ea typeface="+mn-ea"/>
                <a:cs typeface="+mn-cs"/>
              </a:rPr>
              <a:t> each national health clinic.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orders materials for all Basque Country, so that a volume discount can be achieved. However, some things are purchased directly from the clinics, because they are so specific that the other procedure will not be cost-effective. </a:t>
            </a:r>
            <a:endParaRPr lang="es-E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2.3service joining</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they take the most of all synergies, for instance, by joining services. The  internal correspondence (checks, order forms or delivery slips, of invoices, pay slips or fee claims,…) and the transport of blood samples are done by the same external company. The analysis of the blood is done in the hospitals not in the clinics and through this procedure, they reduce not only transport costs but also other costs such as security, insurance, … </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1904870C-BF83-405D-8A59-AA66C143689B}" type="slidenum">
              <a:rPr lang="en-US" smtClean="0"/>
              <a:pPr/>
              <a:t>29</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17580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1904870C-BF83-405D-8A59-AA66C143689B}" type="slidenum">
              <a:rPr lang="en-US" smtClean="0"/>
              <a:pPr/>
              <a:t>30</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175801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Focus on population: stratification and targeting of the population: </a:t>
            </a:r>
            <a:r>
              <a:rPr lang="en-US" sz="1200" kern="1200" dirty="0" smtClean="0">
                <a:solidFill>
                  <a:schemeClr val="tx1"/>
                </a:solidFill>
                <a:effectLst/>
                <a:latin typeface="+mn-lt"/>
                <a:ea typeface="+mn-ea"/>
                <a:cs typeface="+mn-cs"/>
              </a:rPr>
              <a:t>Predictive models allow populations to be stratified according to their health requirements for the following year. They offer health care organizations the opportunity to act proactively, designing specific interventions adapted to the level of need of different groups of people. The “Strategy for tackling the challenge of chronic illness in the Basque Country” proposes the use of such models. Specifically it allows to:</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-plan in a microsystem level and define concrete interventions for specific groups of patients according to their needs and risk level.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allows to health professional to be proactive and intervene citizens before they are patients, this is, proactive medicine, according to an study done in a hospital in Basque Country, a euro invested in preventive medicine, saves 1,8€. For instance, human genome analysis constitutes a whole new field inside healthcare. By knowing the complete sequence of the DNA illness can be predicted before symptoms appear. In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exists a genetic actuation plan that guarantees that everyone in Basque Country affected by a genetic illness or with risk of suffering or transmitting in the future has access to a center where genetic test, information and advice is given.</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regarding stratification is integrated in their medical history.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prospective categorization of all the population assigned to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was performed for the first time in 2010 using the Johns Hopkins Adjusted Clinical Groups predictive model (ACG-PM). For this purpose, already recorded information extracted from electronic health records of primary care and hospital discharge reports was used. It was first used to plan the 2012 year. From more than 860.000 Basque chronic patients were grouped and intervention plan was established for each group.</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1904870C-BF83-405D-8A59-AA66C143689B}" type="slidenum">
              <a:rPr lang="en-US" smtClean="0"/>
              <a:pPr/>
              <a:t>31</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17580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GB" dirty="0" smtClean="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6A7B7E-694B-4CFF-87E5-E2BC63AEE3E1}" type="slidenum">
              <a:rPr lang="en-GB"/>
              <a:pPr/>
              <a:t>5</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no recipe is printed in Basque Country, everything works electronically. After visiting the doctor, the patient goes to a chemist’s shop and with his or her health card it is enough to know the drug the patient needs.  With this project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wants to achieve:</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-Increase the security of the patients, avoiding adverse impacts, want also implies relevant savings in health expenditure (3.000€ for each patient with adverse impacts due to medication).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-Improve the coordination among health professionals with unified medication plans.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-Improve the coordination with the pharmacies, providing them with information so that they can service better their clients.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-Reduce a 60% the medicaments overlapping, increasing the efficiency in the use of resources.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Currently, this Project has enable health professionals to cooperate and to reduce a 67% the security incidents of patients. By 2013 Basque Country was the only territory in Spain with this mechanism fully implemented. </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1904870C-BF83-405D-8A59-AA66C143689B}" type="slidenum">
              <a:rPr lang="en-US" smtClean="0"/>
              <a:pPr/>
              <a:t>32</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175801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to take advantage of synergies is to integrate the management of the health care as much as possible. In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there are two projects oriented in this field: </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OSABIDE GLOBAL: Unified medical history. It consists in a tool improve the information of the patient, but also provides new forms of attending the patient, such as no-face-to-face consultations. The information from hospital, specialist and primary care is integrated. So health professionals are coordinated, and have the latest information about the patient. This project has achieve: </a:t>
            </a:r>
            <a:endParaRPr lang="es-E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repetition of unnecessary tests, what implies economic and social saving.</a:t>
            </a:r>
            <a:endParaRPr lang="es-E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permits the exchange of data among professionals.</a:t>
            </a:r>
            <a:endParaRPr lang="es-E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Optimizing specialist timetable, a key issue in the effectiveness and patient satisfaction is the waiting time for a specialist, so to reduce it, in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they try to optimize their timetable. Making specialist not to waste their working time in what is indispensable. For instance, after a medical test, if everything is correct or the result is clear and easy to communicate to the patient, the patient will receive the notice through his or her family doctor.    </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OSAREAN: Multichannel Health </a:t>
            </a:r>
            <a:r>
              <a:rPr lang="en-US" sz="1200" kern="1200" dirty="0" err="1" smtClean="0">
                <a:solidFill>
                  <a:schemeClr val="tx1"/>
                </a:solidFill>
                <a:effectLst/>
                <a:latin typeface="+mn-lt"/>
                <a:ea typeface="+mn-ea"/>
                <a:cs typeface="+mn-cs"/>
              </a:rPr>
              <a:t>Serivices</a:t>
            </a:r>
            <a:r>
              <a:rPr lang="en-US" sz="1200" kern="1200" dirty="0" smtClean="0">
                <a:solidFill>
                  <a:schemeClr val="tx1"/>
                </a:solidFill>
                <a:effectLst/>
                <a:latin typeface="+mn-lt"/>
                <a:ea typeface="+mn-ea"/>
                <a:cs typeface="+mn-cs"/>
              </a:rPr>
              <a:t> Centre.</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consist on a non-face-to-face health care through new technologies, its mission is to facilitate to patients, relatives or professionals a non-face-to-face  relationship with the health system, through different channels; phone, e-mail, videoconference, TV, web, social networks, etc. This facilitates the self-management of the patient, and gives new tools to respond to patients needs not faced before.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has significant advantages: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reduces the paperwork.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allows reducing the uncertainty of patient in no serious illness.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avoids unnecessary journeys to health centers.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facilitates health information to the population.</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allow to monitor chronic patients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becomes the health system more sustainable.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Among the most important contributions of </a:t>
            </a:r>
            <a:r>
              <a:rPr lang="en-US" sz="1200" kern="1200" dirty="0" err="1" smtClean="0">
                <a:solidFill>
                  <a:schemeClr val="tx1"/>
                </a:solidFill>
                <a:effectLst/>
                <a:latin typeface="+mn-lt"/>
                <a:ea typeface="+mn-ea"/>
                <a:cs typeface="+mn-cs"/>
              </a:rPr>
              <a:t>Osarean</a:t>
            </a:r>
            <a:r>
              <a:rPr lang="en-US" sz="1200" kern="1200" dirty="0" smtClean="0">
                <a:solidFill>
                  <a:schemeClr val="tx1"/>
                </a:solidFill>
                <a:effectLst/>
                <a:latin typeface="+mn-lt"/>
                <a:ea typeface="+mn-ea"/>
                <a:cs typeface="+mn-cs"/>
              </a:rPr>
              <a:t> it is worth to mention: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telephone helpline attends to 13.000 calls per month, with a 85% of cases are solved by nurses and the 95% does not go to health centers (hospital or clinics) after the call. The patient satisfaction is around 98%.</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way to take advantage of synergies is to integrate the management of the health care as much as possible. In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they are integrating the top management of hospitals and clinics inside the same area, for instance, the </a:t>
            </a:r>
            <a:r>
              <a:rPr lang="en-US" sz="1200" kern="1200" dirty="0" err="1" smtClean="0">
                <a:solidFill>
                  <a:schemeClr val="tx1"/>
                </a:solidFill>
                <a:effectLst/>
                <a:latin typeface="+mn-lt"/>
                <a:ea typeface="+mn-ea"/>
                <a:cs typeface="+mn-cs"/>
              </a:rPr>
              <a:t>Basurto</a:t>
            </a:r>
            <a:r>
              <a:rPr lang="en-US" sz="1200" kern="1200" dirty="0" smtClean="0">
                <a:solidFill>
                  <a:schemeClr val="tx1"/>
                </a:solidFill>
                <a:effectLst/>
                <a:latin typeface="+mn-lt"/>
                <a:ea typeface="+mn-ea"/>
                <a:cs typeface="+mn-cs"/>
              </a:rPr>
              <a:t> hospital and the 25 clinics are managed from the hospital.</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1904870C-BF83-405D-8A59-AA66C143689B}" type="slidenum">
              <a:rPr lang="en-US" smtClean="0"/>
              <a:pPr/>
              <a:t>33</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175801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Chronicity; </a:t>
            </a:r>
            <a:r>
              <a:rPr lang="en-US" sz="1200" u="sng" kern="1200" dirty="0" err="1" smtClean="0">
                <a:solidFill>
                  <a:schemeClr val="tx1"/>
                </a:solidFill>
                <a:effectLst/>
                <a:latin typeface="+mn-lt"/>
                <a:ea typeface="+mn-ea"/>
                <a:cs typeface="+mn-cs"/>
              </a:rPr>
              <a:t>Osakidetza</a:t>
            </a:r>
            <a:r>
              <a:rPr lang="en-US" sz="1200" u="sng" kern="1200" dirty="0" smtClean="0">
                <a:solidFill>
                  <a:schemeClr val="tx1"/>
                </a:solidFill>
                <a:effectLst/>
                <a:latin typeface="+mn-lt"/>
                <a:ea typeface="+mn-ea"/>
                <a:cs typeface="+mn-cs"/>
              </a:rPr>
              <a:t> has a strategy to face the chronicity in Basque Country.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has 14 strategic projects to face </a:t>
            </a:r>
            <a:r>
              <a:rPr lang="en-US" sz="1200" kern="1200" dirty="0" err="1" smtClean="0">
                <a:solidFill>
                  <a:schemeClr val="tx1"/>
                </a:solidFill>
                <a:effectLst/>
                <a:latin typeface="+mn-lt"/>
                <a:ea typeface="+mn-ea"/>
                <a:cs typeface="+mn-cs"/>
              </a:rPr>
              <a:t>chronicity</a:t>
            </a:r>
            <a:r>
              <a:rPr lang="en-US" sz="1200" kern="1200" dirty="0" smtClean="0">
                <a:solidFill>
                  <a:schemeClr val="tx1"/>
                </a:solidFill>
                <a:effectLst/>
                <a:latin typeface="+mn-lt"/>
                <a:ea typeface="+mn-ea"/>
                <a:cs typeface="+mn-cs"/>
              </a:rPr>
              <a:t> focusing in different aspects.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projects design a new integrated healthcare model for chronic patients that would promote continuity of care, enhance relationships between the healthcare and social sectors and be sustainable. Accordingly, the key factors would include: efficiency, continuity, safety, quality, innovation and research.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 to the time available we will focus just in the main idea in chronicity, that is to transform the health paradigm of reactive medicine and involve that patient, this is called: Active patient strategy.</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3.4.1Active patient</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active patient is a patient able to understand his or her illness, become responsible for his or her health and handle in an appropriate way the different treatment options. It implies a whole transformation of the system, from a reactive health model, where the doctor is the only responsible, to a proactive model where the doctor helps but is the patients the one who controls his or her disease. This is, the roles and functions of health professionals will change, the active patient culture should be interiorized in all levels, especially in nursery.  Therefore, it is crucial to facilitate the formation and the appropriate tools for each of the targeted chronic patient groups, so that more and more patients are able to:</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 and know their illness, know what to do, where to turn to and in which moment.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-become responsible for his or her health and assume the control over it.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-improve the communication with the health professionals handle in an appropriate way the different treatment options.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-increase their autonomy and reduce the unnecessary interactions with the system.</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different studies analyzed by </a:t>
            </a:r>
            <a:r>
              <a:rPr lang="en-US" sz="1200" kern="1200" dirty="0" err="1" smtClean="0">
                <a:solidFill>
                  <a:schemeClr val="tx1"/>
                </a:solidFill>
                <a:effectLst/>
                <a:latin typeface="+mn-lt"/>
                <a:ea typeface="+mn-ea"/>
                <a:cs typeface="+mn-cs"/>
              </a:rPr>
              <a:t>Osakidetza</a:t>
            </a:r>
            <a:r>
              <a:rPr lang="en-US" sz="1200" kern="1200" dirty="0" smtClean="0">
                <a:solidFill>
                  <a:schemeClr val="tx1"/>
                </a:solidFill>
                <a:effectLst/>
                <a:latin typeface="+mn-lt"/>
                <a:ea typeface="+mn-ea"/>
                <a:cs typeface="+mn-cs"/>
              </a:rPr>
              <a:t> when creating this strategy:</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patients that self-manage can imply a mortality decrease of 27%. It is not a medicine, or a operations, it is the better management of the illness what affects the mortality.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well-informed patient could assume greater responsibility and therefore he or she would be a better consumer of the medical care.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patient lives </a:t>
            </a:r>
            <a:r>
              <a:rPr lang="en-US" sz="1200" kern="1200" dirty="0" err="1" smtClean="0">
                <a:solidFill>
                  <a:schemeClr val="tx1"/>
                </a:solidFill>
                <a:effectLst/>
                <a:latin typeface="+mn-lt"/>
                <a:ea typeface="+mn-ea"/>
                <a:cs typeface="+mn-cs"/>
              </a:rPr>
              <a:t>chronicity</a:t>
            </a:r>
            <a:r>
              <a:rPr lang="en-US" sz="1200" kern="1200" dirty="0" smtClean="0">
                <a:solidFill>
                  <a:schemeClr val="tx1"/>
                </a:solidFill>
                <a:effectLst/>
                <a:latin typeface="+mn-lt"/>
                <a:ea typeface="+mn-ea"/>
                <a:cs typeface="+mn-cs"/>
              </a:rPr>
              <a:t> in a different way, depending on the seriousness of the illness but also in the personal and emotional situation of the patient. </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1904870C-BF83-405D-8A59-AA66C143689B}" type="slidenum">
              <a:rPr lang="en-US" smtClean="0"/>
              <a:pPr/>
              <a:t>34</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175801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Deusto</a:t>
            </a:r>
            <a:r>
              <a:rPr lang="en-US" sz="1200" kern="1200" dirty="0" smtClean="0">
                <a:solidFill>
                  <a:schemeClr val="tx1"/>
                </a:solidFill>
                <a:effectLst/>
                <a:latin typeface="+mn-lt"/>
                <a:ea typeface="+mn-ea"/>
                <a:cs typeface="+mn-cs"/>
              </a:rPr>
              <a:t> Health, an unit focused in health management inside </a:t>
            </a:r>
            <a:r>
              <a:rPr lang="en-US" sz="1200" kern="1200" dirty="0" err="1" smtClean="0">
                <a:solidFill>
                  <a:schemeClr val="tx1"/>
                </a:solidFill>
                <a:effectLst/>
                <a:latin typeface="+mn-lt"/>
                <a:ea typeface="+mn-ea"/>
                <a:cs typeface="+mn-cs"/>
              </a:rPr>
              <a:t>Deusto</a:t>
            </a:r>
            <a:r>
              <a:rPr lang="en-US" sz="1200" kern="1200" dirty="0" smtClean="0">
                <a:solidFill>
                  <a:schemeClr val="tx1"/>
                </a:solidFill>
                <a:effectLst/>
                <a:latin typeface="+mn-lt"/>
                <a:ea typeface="+mn-ea"/>
                <a:cs typeface="+mn-cs"/>
              </a:rPr>
              <a:t> University, provides a politically neutral environment for cooperation and co-learning among main managers of autonomous regions in Spain. </a:t>
            </a:r>
            <a:endParaRPr lang="es-ES" sz="1200" kern="1200" smtClean="0">
              <a:solidFill>
                <a:schemeClr val="tx1"/>
              </a:solidFill>
              <a:effectLst/>
              <a:latin typeface="+mn-lt"/>
              <a:ea typeface="+mn-ea"/>
              <a:cs typeface="+mn-cs"/>
            </a:endParaRPr>
          </a:p>
          <a:p>
            <a:endParaRPr lang="es-ES"/>
          </a:p>
        </p:txBody>
      </p:sp>
      <p:sp>
        <p:nvSpPr>
          <p:cNvPr id="4" name="Slide Number Placeholder 3"/>
          <p:cNvSpPr>
            <a:spLocks noGrp="1"/>
          </p:cNvSpPr>
          <p:nvPr>
            <p:ph type="sldNum" sz="quarter" idx="10"/>
          </p:nvPr>
        </p:nvSpPr>
        <p:spPr/>
        <p:txBody>
          <a:bodyPr/>
          <a:lstStyle/>
          <a:p>
            <a:fld id="{1904870C-BF83-405D-8A59-AA66C143689B}" type="slidenum">
              <a:rPr lang="en-US" smtClean="0"/>
              <a:pPr/>
              <a:t>35</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093513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err="1" smtClean="0">
                <a:solidFill>
                  <a:schemeClr val="tx1"/>
                </a:solidFill>
                <a:effectLst/>
                <a:latin typeface="+mn-lt"/>
                <a:ea typeface="+mn-ea"/>
                <a:cs typeface="+mn-cs"/>
              </a:rPr>
              <a:t>According</a:t>
            </a:r>
            <a:r>
              <a:rPr lang="es-ES_tradnl" sz="1200" kern="1200" dirty="0" smtClean="0">
                <a:solidFill>
                  <a:schemeClr val="tx1"/>
                </a:solidFill>
                <a:effectLst/>
                <a:latin typeface="+mn-lt"/>
                <a:ea typeface="+mn-ea"/>
                <a:cs typeface="+mn-cs"/>
              </a:rPr>
              <a:t> to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information</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provided</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by</a:t>
            </a:r>
            <a:r>
              <a:rPr lang="es-ES_tradnl" sz="1200" kern="1200" baseline="0" dirty="0" smtClean="0">
                <a:solidFill>
                  <a:schemeClr val="tx1"/>
                </a:solidFill>
                <a:effectLst/>
                <a:latin typeface="+mn-lt"/>
                <a:ea typeface="+mn-ea"/>
                <a:cs typeface="+mn-cs"/>
              </a:rPr>
              <a:t> Deusto </a:t>
            </a:r>
            <a:r>
              <a:rPr lang="es-ES_tradnl" sz="1200" kern="1200" baseline="0" dirty="0" err="1" smtClean="0">
                <a:solidFill>
                  <a:schemeClr val="tx1"/>
                </a:solidFill>
                <a:effectLst/>
                <a:latin typeface="+mn-lt"/>
                <a:ea typeface="+mn-ea"/>
                <a:cs typeface="+mn-cs"/>
              </a:rPr>
              <a:t>Health</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it</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seems</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that</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the</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private</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healthcare</a:t>
            </a:r>
            <a:r>
              <a:rPr lang="es-ES_tradnl" sz="1200" kern="1200" baseline="0" dirty="0" smtClean="0">
                <a:solidFill>
                  <a:schemeClr val="tx1"/>
                </a:solidFill>
                <a:effectLst/>
                <a:latin typeface="+mn-lt"/>
                <a:ea typeface="+mn-ea"/>
                <a:cs typeface="+mn-cs"/>
              </a:rPr>
              <a:t> sector </a:t>
            </a:r>
            <a:r>
              <a:rPr lang="es-ES_tradnl" sz="1200" kern="1200" baseline="0" dirty="0" err="1" smtClean="0">
                <a:solidFill>
                  <a:schemeClr val="tx1"/>
                </a:solidFill>
                <a:effectLst/>
                <a:latin typeface="+mn-lt"/>
                <a:ea typeface="+mn-ea"/>
                <a:cs typeface="+mn-cs"/>
              </a:rPr>
              <a:t>still</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is</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not</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involved</a:t>
            </a:r>
            <a:r>
              <a:rPr lang="es-ES_tradnl" sz="1200" kern="1200" baseline="0" dirty="0" smtClean="0">
                <a:solidFill>
                  <a:schemeClr val="tx1"/>
                </a:solidFill>
                <a:effectLst/>
                <a:latin typeface="+mn-lt"/>
                <a:ea typeface="+mn-ea"/>
                <a:cs typeface="+mn-cs"/>
              </a:rPr>
              <a:t> in </a:t>
            </a:r>
            <a:r>
              <a:rPr lang="es-ES_tradnl" sz="1200" kern="1200" baseline="0" dirty="0" err="1" smtClean="0">
                <a:solidFill>
                  <a:schemeClr val="tx1"/>
                </a:solidFill>
                <a:effectLst/>
                <a:latin typeface="+mn-lt"/>
                <a:ea typeface="+mn-ea"/>
                <a:cs typeface="+mn-cs"/>
              </a:rPr>
              <a:t>strategical</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improvements</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Some</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changes</a:t>
            </a:r>
            <a:r>
              <a:rPr lang="es-ES_tradnl" sz="1200" kern="1200" baseline="0" dirty="0" smtClean="0">
                <a:solidFill>
                  <a:schemeClr val="tx1"/>
                </a:solidFill>
                <a:effectLst/>
                <a:latin typeface="+mn-lt"/>
                <a:ea typeface="+mn-ea"/>
                <a:cs typeface="+mn-cs"/>
              </a:rPr>
              <a:t> and </a:t>
            </a:r>
            <a:r>
              <a:rPr lang="es-ES_tradnl" sz="1200" kern="1200" baseline="0" dirty="0" err="1" smtClean="0">
                <a:solidFill>
                  <a:schemeClr val="tx1"/>
                </a:solidFill>
                <a:effectLst/>
                <a:latin typeface="+mn-lt"/>
                <a:ea typeface="+mn-ea"/>
                <a:cs typeface="+mn-cs"/>
              </a:rPr>
              <a:t>projects</a:t>
            </a:r>
            <a:r>
              <a:rPr lang="es-ES_tradnl" sz="1200" kern="1200" baseline="0" dirty="0" smtClean="0">
                <a:solidFill>
                  <a:schemeClr val="tx1"/>
                </a:solidFill>
                <a:effectLst/>
                <a:latin typeface="+mn-lt"/>
                <a:ea typeface="+mn-ea"/>
                <a:cs typeface="+mn-cs"/>
              </a:rPr>
              <a:t> are </a:t>
            </a:r>
            <a:r>
              <a:rPr lang="es-ES_tradnl" sz="1200" kern="1200" baseline="0" dirty="0" err="1" smtClean="0">
                <a:solidFill>
                  <a:schemeClr val="tx1"/>
                </a:solidFill>
                <a:effectLst/>
                <a:latin typeface="+mn-lt"/>
                <a:ea typeface="+mn-ea"/>
                <a:cs typeface="+mn-cs"/>
              </a:rPr>
              <a:t>being</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promoted</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but</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without</a:t>
            </a:r>
            <a:r>
              <a:rPr lang="es-ES_tradnl" sz="1200" kern="1200" baseline="0" dirty="0" smtClean="0">
                <a:solidFill>
                  <a:schemeClr val="tx1"/>
                </a:solidFill>
                <a:effectLst/>
                <a:latin typeface="+mn-lt"/>
                <a:ea typeface="+mn-ea"/>
                <a:cs typeface="+mn-cs"/>
              </a:rPr>
              <a:t> a </a:t>
            </a:r>
            <a:r>
              <a:rPr lang="es-ES_tradnl" sz="1200" kern="1200" baseline="0" dirty="0" err="1" smtClean="0">
                <a:solidFill>
                  <a:schemeClr val="tx1"/>
                </a:solidFill>
                <a:effectLst/>
                <a:latin typeface="+mn-lt"/>
                <a:ea typeface="+mn-ea"/>
                <a:cs typeface="+mn-cs"/>
              </a:rPr>
              <a:t>strategical</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approach</a:t>
            </a:r>
            <a:r>
              <a:rPr lang="es-ES_tradnl" sz="1200" kern="1200" baseline="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1904870C-BF83-405D-8A59-AA66C143689B}" type="slidenum">
              <a:rPr lang="en-US" smtClean="0"/>
              <a:pPr/>
              <a:t>36</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093513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00234B27-DD8C-4671-BE01-337FFEB1634F}" type="slidenum">
              <a:rPr lang="en-US" smtClean="0"/>
              <a:pPr/>
              <a:t>37</a:t>
            </a:fld>
            <a:endParaRPr lang="en-U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142889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GB" dirty="0" smtClean="0"/>
          </a:p>
        </p:txBody>
      </p:sp>
      <p:sp>
        <p:nvSpPr>
          <p:cNvPr id="4" name="Slide Number Placeholder 3"/>
          <p:cNvSpPr>
            <a:spLocks noGrp="1"/>
          </p:cNvSpPr>
          <p:nvPr>
            <p:ph type="sldNum" sz="quarter" idx="5"/>
          </p:nvPr>
        </p:nvSpPr>
        <p:spPr/>
        <p:txBody>
          <a:bodyPr/>
          <a:lstStyle/>
          <a:p>
            <a:fld id="{BB3BB2E3-4E4C-4731-A5CC-29DB2AF85B37}" type="slidenum">
              <a:rPr lang="en-GB"/>
              <a:pPr/>
              <a:t>6</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GB" dirty="0" smtClean="0"/>
          </a:p>
        </p:txBody>
      </p:sp>
      <p:sp>
        <p:nvSpPr>
          <p:cNvPr id="4" name="Slide Number Placeholder 3"/>
          <p:cNvSpPr>
            <a:spLocks noGrp="1"/>
          </p:cNvSpPr>
          <p:nvPr>
            <p:ph type="sldNum" sz="quarter" idx="5"/>
          </p:nvPr>
        </p:nvSpPr>
        <p:spPr/>
        <p:txBody>
          <a:bodyPr/>
          <a:lstStyle/>
          <a:p>
            <a:fld id="{BB3BB2E3-4E4C-4731-A5CC-29DB2AF85B37}" type="slidenum">
              <a:rPr lang="en-GB"/>
              <a:pPr/>
              <a:t>7</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GB" dirty="0" smtClean="0"/>
          </a:p>
        </p:txBody>
      </p:sp>
      <p:sp>
        <p:nvSpPr>
          <p:cNvPr id="4" name="Slide Number Placeholder 3"/>
          <p:cNvSpPr>
            <a:spLocks noGrp="1"/>
          </p:cNvSpPr>
          <p:nvPr>
            <p:ph type="sldNum" sz="quarter" idx="5"/>
          </p:nvPr>
        </p:nvSpPr>
        <p:spPr/>
        <p:txBody>
          <a:bodyPr/>
          <a:lstStyle/>
          <a:p>
            <a:fld id="{BB3BB2E3-4E4C-4731-A5CC-29DB2AF85B37}" type="slidenum">
              <a:rPr lang="en-GB"/>
              <a:pPr/>
              <a:t>8</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GB" smtClean="0"/>
              <a:t>In this graph, we can see the expenditure on Health-care systems per country. Spain, with an investment of 2,671</a:t>
            </a:r>
            <a:r>
              <a:rPr lang="es-ES_tradnl" smtClean="0"/>
              <a:t>€ per </a:t>
            </a:r>
            <a:r>
              <a:rPr lang="en-GB" smtClean="0"/>
              <a:t>person, it is situated below the average in the OECD, despite the fact that it is among the most efficient one in the world as we have just seen before. </a:t>
            </a:r>
          </a:p>
          <a:p>
            <a:r>
              <a:rPr lang="en-GB" smtClean="0"/>
              <a:t>Then, we can conclude that, although Health Systems have to be well-funded, there is room to improve the quality of service with improvements in efficiency rates. And, in this speech, that’s what we would like to show it to you.</a:t>
            </a:r>
          </a:p>
        </p:txBody>
      </p:sp>
      <p:sp>
        <p:nvSpPr>
          <p:cNvPr id="4" name="Slide Number Placeholder 3"/>
          <p:cNvSpPr>
            <a:spLocks noGrp="1"/>
          </p:cNvSpPr>
          <p:nvPr>
            <p:ph type="sldNum" sz="quarter" idx="5"/>
          </p:nvPr>
        </p:nvSpPr>
        <p:spPr/>
        <p:txBody>
          <a:bodyPr/>
          <a:lstStyle/>
          <a:p>
            <a:fld id="{BB3BB2E3-4E4C-4731-A5CC-29DB2AF85B37}" type="slidenum">
              <a:rPr lang="en-GB"/>
              <a:pPr/>
              <a:t>9</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a:lstStyle/>
          <a:p>
            <a:endParaRPr lang="en-GB" dirty="0" smtClean="0"/>
          </a:p>
        </p:txBody>
      </p:sp>
      <p:sp>
        <p:nvSpPr>
          <p:cNvPr id="4" name="3 Marcador de número de diapositiva"/>
          <p:cNvSpPr>
            <a:spLocks noGrp="1"/>
          </p:cNvSpPr>
          <p:nvPr>
            <p:ph type="sldNum" sz="quarter" idx="5"/>
          </p:nvPr>
        </p:nvSpPr>
        <p:spPr/>
        <p:txBody>
          <a:bodyPr/>
          <a:lstStyle/>
          <a:p>
            <a:fld id="{2EBEF8EB-76DC-4D2F-ACA6-154C41C827D0}" type="slidenum">
              <a:rPr lang="en-GB"/>
              <a:pPr/>
              <a:t>10</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n-GB" dirty="0" smtClean="0"/>
          </a:p>
          <a:p>
            <a:endParaRPr lang="es-ES" dirty="0" smtClean="0"/>
          </a:p>
        </p:txBody>
      </p:sp>
      <p:sp>
        <p:nvSpPr>
          <p:cNvPr id="4" name="3 Marcador de número de diapositiva"/>
          <p:cNvSpPr>
            <a:spLocks noGrp="1"/>
          </p:cNvSpPr>
          <p:nvPr>
            <p:ph type="sldNum" sz="quarter" idx="5"/>
          </p:nvPr>
        </p:nvSpPr>
        <p:spPr/>
        <p:txBody>
          <a:bodyPr/>
          <a:lstStyle/>
          <a:p>
            <a:fld id="{866A9838-D32E-4263-A051-62DE570A2601}" type="slidenum">
              <a:rPr lang="en-GB"/>
              <a:pPr/>
              <a:t>11</a:t>
            </a:fld>
            <a:endParaRPr lang="en-GB"/>
          </a:p>
        </p:txBody>
      </p:sp>
      <p:sp>
        <p:nvSpPr>
          <p:cNvPr id="2" name="1 Marcador de fecha"/>
          <p:cNvSpPr>
            <a:spLocks noGrp="1"/>
          </p:cNvSpPr>
          <p:nvPr>
            <p:ph type="dt" idx="10"/>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66C714-D292-4F78-8E6F-5BB893688D5D}" type="datetimeFigureOut">
              <a:rPr lang="es-ES" smtClean="0"/>
              <a:pPr/>
              <a:t>05/03/2016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9468F1-6ECD-4E03-B2BF-651101EFD0F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6C714-D292-4F78-8E6F-5BB893688D5D}" type="datetimeFigureOut">
              <a:rPr lang="es-ES" smtClean="0"/>
              <a:pPr/>
              <a:t>05/03/2016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68F1-6ECD-4E03-B2BF-651101EFD0F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gif"/></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jpe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jpe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24.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9.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5.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JvTx8dgbkRSfCM&amp;tbnid=lB5IDFH2XhzS-M:&amp;ved=0CAUQjRw&amp;url=http://www.studying-in-us.org/health-insurance-and-the-health-care-system/&amp;ei=KuN1U7jAJajb0QWJ74HwBQ&amp;bvm=bv.66699033,d.d2k&amp;psig=AFQjCNEa_9-B59g-GFIjRj4pI05vNdH67g&amp;ust=140032117250433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hoto_498_news_192.jpg"/>
          <p:cNvPicPr>
            <a:picLocks noChangeAspect="1"/>
          </p:cNvPicPr>
          <p:nvPr/>
        </p:nvPicPr>
        <p:blipFill>
          <a:blip r:embed="rId2" cstate="print"/>
          <a:stretch>
            <a:fillRect/>
          </a:stretch>
        </p:blipFill>
        <p:spPr>
          <a:xfrm>
            <a:off x="0" y="777240"/>
            <a:ext cx="9144000" cy="6080760"/>
          </a:xfrm>
          <a:prstGeom prst="rect">
            <a:avLst/>
          </a:prstGeom>
        </p:spPr>
      </p:pic>
      <p:sp>
        <p:nvSpPr>
          <p:cNvPr id="2050" name="Title 1"/>
          <p:cNvSpPr>
            <a:spLocks noGrp="1"/>
          </p:cNvSpPr>
          <p:nvPr>
            <p:ph type="ctrTitle"/>
          </p:nvPr>
        </p:nvSpPr>
        <p:spPr>
          <a:xfrm>
            <a:off x="179512" y="1412776"/>
            <a:ext cx="8856984" cy="1470025"/>
          </a:xfrm>
          <a:solidFill>
            <a:schemeClr val="accent5">
              <a:lumMod val="60000"/>
              <a:lumOff val="40000"/>
              <a:alpha val="33000"/>
            </a:schemeClr>
          </a:solidFill>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fontAlgn="auto" hangingPunct="1">
              <a:spcAft>
                <a:spcPts val="0"/>
              </a:spcAft>
              <a:defRPr/>
            </a:pPr>
            <a:r>
              <a:rPr lang="en-GB" sz="4800" b="1" dirty="0" smtClean="0">
                <a:effectLst>
                  <a:outerShdw blurRad="38100" dist="38100" dir="2700000" algn="tl">
                    <a:srgbClr val="000000">
                      <a:alpha val="43137"/>
                    </a:srgbClr>
                  </a:outerShdw>
                </a:effectLst>
              </a:rPr>
              <a:t>MANAGING HEALTHCARE SPENDING: THE CASE OF SPAIN</a:t>
            </a:r>
          </a:p>
        </p:txBody>
      </p:sp>
      <p:sp>
        <p:nvSpPr>
          <p:cNvPr id="5123" name="Subtitle 2"/>
          <p:cNvSpPr>
            <a:spLocks noGrp="1"/>
          </p:cNvSpPr>
          <p:nvPr>
            <p:ph type="subTitle" idx="1"/>
          </p:nvPr>
        </p:nvSpPr>
        <p:spPr>
          <a:xfrm>
            <a:off x="3635896" y="4437112"/>
            <a:ext cx="5400600" cy="1224136"/>
          </a:xfrm>
        </p:spPr>
        <p:txBody>
          <a:bodyPr>
            <a:normAutofit fontScale="85000" lnSpcReduction="10000"/>
          </a:bodyPr>
          <a:lstStyle/>
          <a:p>
            <a:pPr marR="0" eaLnBrk="1" hangingPunct="1">
              <a:buFont typeface="Arial" charset="0"/>
              <a:buNone/>
            </a:pPr>
            <a:r>
              <a:rPr lang="es-ES_tradnl" sz="2400" b="1" dirty="0" smtClean="0">
                <a:solidFill>
                  <a:schemeClr val="tx1">
                    <a:lumMod val="85000"/>
                    <a:lumOff val="15000"/>
                  </a:schemeClr>
                </a:solidFill>
              </a:rPr>
              <a:t>Prof. Massimo Cermelli</a:t>
            </a:r>
          </a:p>
          <a:p>
            <a:pPr marR="0" eaLnBrk="1" hangingPunct="1">
              <a:buFont typeface="Arial" charset="0"/>
              <a:buNone/>
            </a:pPr>
            <a:r>
              <a:rPr lang="es-ES_tradnl" sz="2400" b="1" dirty="0" smtClean="0">
                <a:solidFill>
                  <a:schemeClr val="tx1">
                    <a:lumMod val="85000"/>
                    <a:lumOff val="15000"/>
                  </a:schemeClr>
                </a:solidFill>
              </a:rPr>
              <a:t>PhD </a:t>
            </a:r>
            <a:r>
              <a:rPr lang="es-ES_tradnl" sz="2400" b="1" dirty="0" err="1" smtClean="0">
                <a:solidFill>
                  <a:schemeClr val="tx1">
                    <a:lumMod val="85000"/>
                    <a:lumOff val="15000"/>
                  </a:schemeClr>
                </a:solidFill>
              </a:rPr>
              <a:t>Lecturer</a:t>
            </a:r>
            <a:r>
              <a:rPr lang="es-ES_tradnl" sz="2400" b="1" dirty="0" smtClean="0">
                <a:solidFill>
                  <a:schemeClr val="tx1">
                    <a:lumMod val="85000"/>
                    <a:lumOff val="15000"/>
                  </a:schemeClr>
                </a:solidFill>
              </a:rPr>
              <a:t> &amp; </a:t>
            </a:r>
            <a:r>
              <a:rPr lang="es-ES_tradnl" sz="2400" b="1" dirty="0" err="1" smtClean="0">
                <a:solidFill>
                  <a:schemeClr val="tx1">
                    <a:lumMod val="85000"/>
                    <a:lumOff val="15000"/>
                  </a:schemeClr>
                </a:solidFill>
              </a:rPr>
              <a:t>Researcher</a:t>
            </a:r>
            <a:endParaRPr lang="es-ES_tradnl" sz="2400" b="1" dirty="0" smtClean="0">
              <a:solidFill>
                <a:schemeClr val="tx1">
                  <a:lumMod val="85000"/>
                  <a:lumOff val="15000"/>
                </a:schemeClr>
              </a:solidFill>
            </a:endParaRPr>
          </a:p>
          <a:p>
            <a:pPr marR="0" eaLnBrk="1" hangingPunct="1">
              <a:buFont typeface="Arial" charset="0"/>
              <a:buNone/>
            </a:pPr>
            <a:r>
              <a:rPr lang="es-ES_tradnl" sz="2400" b="1" dirty="0" err="1" smtClean="0">
                <a:solidFill>
                  <a:schemeClr val="tx1">
                    <a:lumMod val="85000"/>
                    <a:lumOff val="15000"/>
                  </a:schemeClr>
                </a:solidFill>
              </a:rPr>
              <a:t>University</a:t>
            </a:r>
            <a:r>
              <a:rPr lang="es-ES_tradnl" sz="2400" b="1" dirty="0" smtClean="0">
                <a:solidFill>
                  <a:schemeClr val="tx1">
                    <a:lumMod val="85000"/>
                    <a:lumOff val="15000"/>
                  </a:schemeClr>
                </a:solidFill>
              </a:rPr>
              <a:t> of Deusto – Deusto Business </a:t>
            </a:r>
            <a:r>
              <a:rPr lang="es-ES_tradnl" sz="2400" b="1" dirty="0" err="1" smtClean="0">
                <a:solidFill>
                  <a:schemeClr val="tx1">
                    <a:lumMod val="85000"/>
                    <a:lumOff val="15000"/>
                  </a:schemeClr>
                </a:solidFill>
              </a:rPr>
              <a:t>School</a:t>
            </a:r>
            <a:r>
              <a:rPr lang="es-ES_tradnl" sz="2400" b="1" dirty="0" smtClean="0">
                <a:solidFill>
                  <a:schemeClr val="tx1">
                    <a:lumMod val="85000"/>
                    <a:lumOff val="15000"/>
                  </a:schemeClr>
                </a:solidFill>
              </a:rPr>
              <a:t> </a:t>
            </a:r>
            <a:endParaRPr lang="es-ES_tradnl" sz="2400" b="1" dirty="0" smtClean="0">
              <a:solidFill>
                <a:schemeClr val="tx1">
                  <a:lumMod val="85000"/>
                  <a:lumOff val="15000"/>
                </a:schemeClr>
              </a:solidFill>
            </a:endParaRPr>
          </a:p>
        </p:txBody>
      </p:sp>
      <p:pic>
        <p:nvPicPr>
          <p:cNvPr id="4" name="3 Imagen"/>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GB" dirty="0" smtClean="0"/>
              <a:t>Spanish</a:t>
            </a:r>
            <a:r>
              <a:rPr lang="es-ES_tradnl" dirty="0" smtClean="0"/>
              <a:t> regional </a:t>
            </a:r>
            <a:r>
              <a:rPr lang="es-ES_tradnl" dirty="0" err="1" smtClean="0"/>
              <a:t>model</a:t>
            </a:r>
            <a:r>
              <a:rPr lang="es-ES_tradnl" dirty="0" smtClean="0"/>
              <a:t>             (</a:t>
            </a:r>
            <a:r>
              <a:rPr lang="en-GB" dirty="0" smtClean="0"/>
              <a:t>decentralised</a:t>
            </a:r>
            <a:r>
              <a:rPr lang="es-ES_tradnl" dirty="0" smtClean="0"/>
              <a:t> </a:t>
            </a:r>
            <a:r>
              <a:rPr lang="en-GB" dirty="0" smtClean="0"/>
              <a:t>model)</a:t>
            </a: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261412" cy="576064"/>
          </a:xfrm>
          <a:prstGeom prst="rect">
            <a:avLst/>
          </a:prstGeom>
        </p:spPr>
      </p:pic>
      <p:pic>
        <p:nvPicPr>
          <p:cNvPr id="1026" name="Picture 2"/>
          <p:cNvPicPr>
            <a:picLocks noChangeAspect="1" noChangeArrowheads="1"/>
          </p:cNvPicPr>
          <p:nvPr/>
        </p:nvPicPr>
        <p:blipFill>
          <a:blip r:embed="rId4" cstate="print"/>
          <a:srcRect l="10788" t="28172" r="34976" b="29500"/>
          <a:stretch>
            <a:fillRect/>
          </a:stretch>
        </p:blipFill>
        <p:spPr bwMode="auto">
          <a:xfrm>
            <a:off x="395536" y="2060848"/>
            <a:ext cx="8369674" cy="3672408"/>
          </a:xfrm>
          <a:prstGeom prst="rect">
            <a:avLst/>
          </a:prstGeom>
          <a:noFill/>
          <a:ln w="9525">
            <a:noFill/>
            <a:miter lim="800000"/>
            <a:headEnd/>
            <a:tailEnd/>
          </a:ln>
        </p:spPr>
      </p:pic>
      <p:sp>
        <p:nvSpPr>
          <p:cNvPr id="5" name="1 CuadroTexto"/>
          <p:cNvSpPr txBox="1">
            <a:spLocks noChangeArrowheads="1"/>
          </p:cNvSpPr>
          <p:nvPr/>
        </p:nvSpPr>
        <p:spPr bwMode="auto">
          <a:xfrm>
            <a:off x="429866" y="5877272"/>
            <a:ext cx="5121332" cy="276999"/>
          </a:xfrm>
          <a:prstGeom prst="rect">
            <a:avLst/>
          </a:prstGeom>
          <a:noFill/>
          <a:ln w="9525">
            <a:noFill/>
            <a:miter lim="800000"/>
            <a:headEnd/>
            <a:tailEnd/>
          </a:ln>
        </p:spPr>
        <p:txBody>
          <a:bodyPr wrap="square">
            <a:spAutoFit/>
          </a:bodyPr>
          <a:lstStyle/>
          <a:p>
            <a:r>
              <a:rPr lang="es-ES" sz="1200" b="1" i="1" dirty="0" err="1"/>
              <a:t>Source</a:t>
            </a:r>
            <a:r>
              <a:rPr lang="es-ES" sz="1200" b="1" i="1" dirty="0"/>
              <a:t>: </a:t>
            </a:r>
            <a:r>
              <a:rPr lang="es-ES" sz="1200" b="1" i="1" dirty="0" err="1" smtClean="0"/>
              <a:t>Spain’s</a:t>
            </a:r>
            <a:r>
              <a:rPr lang="es-ES" sz="1200" b="1" i="1" dirty="0" smtClean="0"/>
              <a:t> </a:t>
            </a:r>
            <a:r>
              <a:rPr lang="en-US" sz="1200" b="1" dirty="0" smtClean="0"/>
              <a:t>Ministry </a:t>
            </a:r>
            <a:r>
              <a:rPr lang="en-US" sz="1200" b="1" dirty="0"/>
              <a:t>of Health, Social Services and </a:t>
            </a:r>
            <a:r>
              <a:rPr lang="en-US" sz="1200" b="1" dirty="0" smtClean="0"/>
              <a:t>Equality (2015)</a:t>
            </a:r>
            <a:endParaRPr lang="es-ES" sz="12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2339752" y="274638"/>
            <a:ext cx="6347048" cy="1143000"/>
          </a:xfrm>
        </p:spPr>
        <p:txBody>
          <a:bodyPr/>
          <a:lstStyle/>
          <a:p>
            <a:r>
              <a:rPr lang="en-GB" dirty="0" smtClean="0"/>
              <a:t>Distribution of expenses</a:t>
            </a:r>
            <a:endParaRPr lang="es-ES" dirty="0" smtClean="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graphicFrame>
        <p:nvGraphicFramePr>
          <p:cNvPr id="6" name="3 Gráfico"/>
          <p:cNvGraphicFramePr/>
          <p:nvPr>
            <p:extLst>
              <p:ext uri="{D42A27DB-BD31-4B8C-83A1-F6EECF244321}">
                <p14:modId xmlns:p14="http://schemas.microsoft.com/office/powerpoint/2010/main" val="709713008"/>
              </p:ext>
            </p:extLst>
          </p:nvPr>
        </p:nvGraphicFramePr>
        <p:xfrm>
          <a:off x="1151619" y="1340768"/>
          <a:ext cx="7236805" cy="4349204"/>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971600" y="5877272"/>
            <a:ext cx="6984776" cy="461665"/>
          </a:xfrm>
          <a:prstGeom prst="rect">
            <a:avLst/>
          </a:prstGeom>
          <a:noFill/>
        </p:spPr>
        <p:txBody>
          <a:bodyPr wrap="square" rtlCol="0">
            <a:spAutoFit/>
          </a:bodyPr>
          <a:lstStyle/>
          <a:p>
            <a:pPr algn="ctr"/>
            <a:r>
              <a:rPr lang="en-US" sz="2400" dirty="0" smtClean="0"/>
              <a:t>The total health expenses account for 8,5 % of the GDP</a:t>
            </a:r>
            <a:endParaRPr lang="en-US" sz="2400" dirty="0"/>
          </a:p>
        </p:txBody>
      </p:sp>
      <p:sp>
        <p:nvSpPr>
          <p:cNvPr id="7" name="1 CuadroTexto"/>
          <p:cNvSpPr txBox="1">
            <a:spLocks noChangeArrowheads="1"/>
          </p:cNvSpPr>
          <p:nvPr/>
        </p:nvSpPr>
        <p:spPr bwMode="auto">
          <a:xfrm>
            <a:off x="458780" y="5445224"/>
            <a:ext cx="5121332" cy="276999"/>
          </a:xfrm>
          <a:prstGeom prst="rect">
            <a:avLst/>
          </a:prstGeom>
          <a:noFill/>
          <a:ln w="9525">
            <a:noFill/>
            <a:miter lim="800000"/>
            <a:headEnd/>
            <a:tailEnd/>
          </a:ln>
        </p:spPr>
        <p:txBody>
          <a:bodyPr wrap="square">
            <a:spAutoFit/>
          </a:bodyPr>
          <a:lstStyle/>
          <a:p>
            <a:r>
              <a:rPr lang="es-ES" sz="1200" b="1" i="1" dirty="0" err="1"/>
              <a:t>Source</a:t>
            </a:r>
            <a:r>
              <a:rPr lang="es-ES" sz="1200" b="1" i="1" dirty="0"/>
              <a:t>: </a:t>
            </a:r>
            <a:r>
              <a:rPr lang="es-ES" sz="1200" b="1" i="1" dirty="0" err="1" smtClean="0"/>
              <a:t>Spain’s</a:t>
            </a:r>
            <a:r>
              <a:rPr lang="es-ES" sz="1200" b="1" i="1" dirty="0" smtClean="0"/>
              <a:t> </a:t>
            </a:r>
            <a:r>
              <a:rPr lang="en-US" sz="1200" b="1" dirty="0" smtClean="0"/>
              <a:t>Ministry </a:t>
            </a:r>
            <a:r>
              <a:rPr lang="en-US" sz="1200" b="1" dirty="0"/>
              <a:t>of Health, Social Services and </a:t>
            </a:r>
            <a:r>
              <a:rPr lang="en-US" sz="1200" b="1" dirty="0" smtClean="0"/>
              <a:t>Equality (2015)</a:t>
            </a:r>
            <a:endParaRPr lang="es-ES" sz="1200"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2483768" y="260648"/>
            <a:ext cx="6347048" cy="1143000"/>
          </a:xfrm>
        </p:spPr>
        <p:txBody>
          <a:bodyPr>
            <a:noAutofit/>
          </a:bodyPr>
          <a:lstStyle/>
          <a:p>
            <a:r>
              <a:rPr lang="en-GB" sz="2800" dirty="0" smtClean="0"/>
              <a:t>Regional Health Technology Assessment (RHTA)</a:t>
            </a:r>
            <a:endParaRPr lang="es-ES" sz="2800" dirty="0" smtClean="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484784"/>
            <a:ext cx="88011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CuadroTexto"/>
          <p:cNvSpPr txBox="1">
            <a:spLocks noChangeArrowheads="1"/>
          </p:cNvSpPr>
          <p:nvPr/>
        </p:nvSpPr>
        <p:spPr bwMode="auto">
          <a:xfrm>
            <a:off x="251520" y="4946506"/>
            <a:ext cx="3321131" cy="276999"/>
          </a:xfrm>
          <a:prstGeom prst="rect">
            <a:avLst/>
          </a:prstGeom>
          <a:noFill/>
          <a:ln w="9525">
            <a:noFill/>
            <a:miter lim="800000"/>
            <a:headEnd/>
            <a:tailEnd/>
          </a:ln>
        </p:spPr>
        <p:txBody>
          <a:bodyPr wrap="square">
            <a:spAutoFit/>
          </a:bodyPr>
          <a:lstStyle/>
          <a:p>
            <a:r>
              <a:rPr lang="es-ES" sz="1200" b="1" i="1" dirty="0" err="1"/>
              <a:t>Source</a:t>
            </a:r>
            <a:r>
              <a:rPr lang="es-ES" sz="1200" b="1" i="1" dirty="0"/>
              <a:t>: </a:t>
            </a:r>
            <a:r>
              <a:rPr lang="es-ES" sz="1200" b="1" i="1" dirty="0" err="1" smtClean="0"/>
              <a:t>The</a:t>
            </a:r>
            <a:r>
              <a:rPr lang="es-ES" sz="1200" b="1" i="1" dirty="0" smtClean="0"/>
              <a:t> </a:t>
            </a:r>
            <a:r>
              <a:rPr lang="es-ES" sz="1200" b="1" i="1" dirty="0" err="1" smtClean="0"/>
              <a:t>Economist</a:t>
            </a:r>
            <a:r>
              <a:rPr lang="es-ES" sz="1200" b="1" i="1" dirty="0" smtClean="0"/>
              <a:t> </a:t>
            </a:r>
            <a:r>
              <a:rPr lang="es-ES" sz="1200" b="1" i="1" dirty="0" err="1" smtClean="0"/>
              <a:t>Intelligence</a:t>
            </a:r>
            <a:r>
              <a:rPr lang="es-ES" sz="1200" b="1" i="1" dirty="0" smtClean="0"/>
              <a:t> </a:t>
            </a:r>
            <a:r>
              <a:rPr lang="es-ES" sz="1200" b="1" i="1" dirty="0" err="1" smtClean="0"/>
              <a:t>Unit</a:t>
            </a:r>
            <a:r>
              <a:rPr lang="es-ES" sz="1200" b="1" i="1" dirty="0" smtClean="0"/>
              <a:t> 2015</a:t>
            </a:r>
            <a:endParaRPr lang="es-ES" sz="1200" b="1" i="1" dirty="0"/>
          </a:p>
        </p:txBody>
      </p:sp>
      <p:sp>
        <p:nvSpPr>
          <p:cNvPr id="2" name="1 CuadroTexto"/>
          <p:cNvSpPr txBox="1"/>
          <p:nvPr/>
        </p:nvSpPr>
        <p:spPr>
          <a:xfrm>
            <a:off x="251520" y="5301208"/>
            <a:ext cx="8424936" cy="923330"/>
          </a:xfrm>
          <a:prstGeom prst="rect">
            <a:avLst/>
          </a:prstGeom>
          <a:noFill/>
        </p:spPr>
        <p:txBody>
          <a:bodyPr wrap="square" rtlCol="0">
            <a:spAutoFit/>
          </a:bodyPr>
          <a:lstStyle/>
          <a:p>
            <a:pPr marL="285750" indent="-285750">
              <a:buFont typeface="Arial" panose="020B0604020202020204" pitchFamily="34" charset="0"/>
              <a:buChar char="•"/>
            </a:pPr>
            <a:r>
              <a:rPr lang="es-ES" dirty="0" err="1" smtClean="0"/>
              <a:t>Ministry</a:t>
            </a:r>
            <a:r>
              <a:rPr lang="es-ES" dirty="0" smtClean="0"/>
              <a:t> sets </a:t>
            </a:r>
            <a:r>
              <a:rPr lang="es-ES" dirty="0" err="1" smtClean="0"/>
              <a:t>pharmaceutical</a:t>
            </a:r>
            <a:r>
              <a:rPr lang="es-ES" dirty="0" smtClean="0"/>
              <a:t> </a:t>
            </a:r>
            <a:r>
              <a:rPr lang="es-ES" dirty="0" err="1" smtClean="0"/>
              <a:t>policy</a:t>
            </a:r>
            <a:r>
              <a:rPr lang="es-ES" dirty="0" smtClean="0"/>
              <a:t> </a:t>
            </a:r>
            <a:r>
              <a:rPr lang="es-ES" dirty="0" err="1" smtClean="0"/>
              <a:t>while</a:t>
            </a:r>
            <a:r>
              <a:rPr lang="es-ES" dirty="0" smtClean="0"/>
              <a:t> </a:t>
            </a:r>
            <a:r>
              <a:rPr lang="es-ES" dirty="0" err="1" smtClean="0"/>
              <a:t>Regions</a:t>
            </a:r>
            <a:r>
              <a:rPr lang="es-ES" dirty="0" smtClean="0"/>
              <a:t> run </a:t>
            </a:r>
            <a:r>
              <a:rPr lang="es-ES" dirty="0" err="1" smtClean="0"/>
              <a:t>their</a:t>
            </a:r>
            <a:r>
              <a:rPr lang="es-ES" dirty="0" smtClean="0"/>
              <a:t> </a:t>
            </a:r>
            <a:r>
              <a:rPr lang="es-ES" dirty="0" err="1" smtClean="0"/>
              <a:t>own</a:t>
            </a:r>
            <a:r>
              <a:rPr lang="es-ES" dirty="0" smtClean="0"/>
              <a:t> </a:t>
            </a:r>
            <a:r>
              <a:rPr lang="es-ES" dirty="0" err="1" smtClean="0"/>
              <a:t>health</a:t>
            </a:r>
            <a:r>
              <a:rPr lang="es-ES" dirty="0" smtClean="0"/>
              <a:t> </a:t>
            </a:r>
            <a:r>
              <a:rPr lang="es-ES" dirty="0" err="1" smtClean="0"/>
              <a:t>budgets</a:t>
            </a:r>
            <a:endParaRPr lang="es-ES" dirty="0" smtClean="0"/>
          </a:p>
          <a:p>
            <a:pPr marL="285750" indent="-285750">
              <a:buFont typeface="Arial" panose="020B0604020202020204" pitchFamily="34" charset="0"/>
              <a:buChar char="•"/>
            </a:pPr>
            <a:r>
              <a:rPr lang="es-ES" dirty="0" smtClean="0"/>
              <a:t>Regional </a:t>
            </a:r>
            <a:r>
              <a:rPr lang="es-ES" dirty="0" err="1" smtClean="0"/>
              <a:t>responsibility</a:t>
            </a:r>
            <a:r>
              <a:rPr lang="es-ES" dirty="0"/>
              <a:t> </a:t>
            </a:r>
            <a:r>
              <a:rPr lang="es-ES" dirty="0" err="1" smtClean="0"/>
              <a:t>for</a:t>
            </a:r>
            <a:r>
              <a:rPr lang="es-ES" dirty="0" smtClean="0"/>
              <a:t> 30% - 40% of regional </a:t>
            </a:r>
            <a:r>
              <a:rPr lang="es-ES" dirty="0" err="1" smtClean="0"/>
              <a:t>governments’total</a:t>
            </a:r>
            <a:r>
              <a:rPr lang="es-ES" dirty="0" smtClean="0"/>
              <a:t> </a:t>
            </a:r>
            <a:r>
              <a:rPr lang="es-ES" dirty="0" err="1" smtClean="0"/>
              <a:t>annual</a:t>
            </a:r>
            <a:r>
              <a:rPr lang="es-ES" dirty="0" smtClean="0"/>
              <a:t> </a:t>
            </a:r>
            <a:r>
              <a:rPr lang="es-ES" dirty="0" err="1" smtClean="0"/>
              <a:t>budget</a:t>
            </a:r>
            <a:endParaRPr lang="es-ES" dirty="0" smtClean="0"/>
          </a:p>
          <a:p>
            <a:pPr marL="285750" indent="-285750">
              <a:buFont typeface="Arial" panose="020B0604020202020204" pitchFamily="34" charset="0"/>
              <a:buChar char="•"/>
            </a:pPr>
            <a:r>
              <a:rPr lang="es-ES" dirty="0" err="1" smtClean="0"/>
              <a:t>Mixing</a:t>
            </a:r>
            <a:r>
              <a:rPr lang="es-ES" dirty="0" smtClean="0"/>
              <a:t> </a:t>
            </a:r>
            <a:r>
              <a:rPr lang="es-ES" dirty="0" err="1" smtClean="0"/>
              <a:t>Flexibility</a:t>
            </a:r>
            <a:r>
              <a:rPr lang="es-ES" dirty="0" smtClean="0"/>
              <a:t> </a:t>
            </a:r>
            <a:r>
              <a:rPr lang="es-ES" dirty="0" err="1" smtClean="0"/>
              <a:t>for</a:t>
            </a:r>
            <a:r>
              <a:rPr lang="es-ES" dirty="0" smtClean="0"/>
              <a:t> </a:t>
            </a:r>
            <a:r>
              <a:rPr lang="es-ES" dirty="0" err="1" smtClean="0"/>
              <a:t>innovation</a:t>
            </a:r>
            <a:r>
              <a:rPr lang="es-ES" dirty="0" smtClean="0"/>
              <a:t> in </a:t>
            </a:r>
            <a:r>
              <a:rPr lang="es-ES" dirty="0" err="1" smtClean="0"/>
              <a:t>the</a:t>
            </a:r>
            <a:r>
              <a:rPr lang="es-ES" dirty="0" smtClean="0"/>
              <a:t> </a:t>
            </a:r>
            <a:r>
              <a:rPr lang="es-ES" dirty="0" err="1" smtClean="0"/>
              <a:t>regions</a:t>
            </a:r>
            <a:r>
              <a:rPr lang="es-ES" dirty="0" smtClean="0"/>
              <a:t> and </a:t>
            </a:r>
            <a:r>
              <a:rPr lang="es-ES" dirty="0" err="1" smtClean="0"/>
              <a:t>value-based</a:t>
            </a:r>
            <a:r>
              <a:rPr lang="es-ES" dirty="0" smtClean="0"/>
              <a:t> </a:t>
            </a:r>
            <a:r>
              <a:rPr lang="es-ES" dirty="0" err="1" smtClean="0"/>
              <a:t>mesaures</a:t>
            </a:r>
            <a:endParaRPr lang="es-ES" dirty="0"/>
          </a:p>
        </p:txBody>
      </p:sp>
    </p:spTree>
    <p:extLst>
      <p:ext uri="{BB962C8B-B14F-4D97-AF65-F5344CB8AC3E}">
        <p14:creationId xmlns:p14="http://schemas.microsoft.com/office/powerpoint/2010/main" val="3760483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2483768" y="260648"/>
            <a:ext cx="6347048" cy="1143000"/>
          </a:xfrm>
        </p:spPr>
        <p:txBody>
          <a:bodyPr>
            <a:noAutofit/>
          </a:bodyPr>
          <a:lstStyle/>
          <a:p>
            <a:r>
              <a:rPr lang="en-GB" sz="2800" dirty="0" smtClean="0"/>
              <a:t>Health Technology Assessment (HTA)</a:t>
            </a:r>
            <a:endParaRPr lang="es-ES" sz="2800" dirty="0" smtClean="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3" name="2 CuadroTexto"/>
          <p:cNvSpPr txBox="1"/>
          <p:nvPr/>
        </p:nvSpPr>
        <p:spPr>
          <a:xfrm>
            <a:off x="375556" y="1251916"/>
            <a:ext cx="8496944" cy="1384995"/>
          </a:xfrm>
          <a:prstGeom prst="rect">
            <a:avLst/>
          </a:prstGeom>
          <a:noFill/>
        </p:spPr>
        <p:txBody>
          <a:bodyPr wrap="square" rtlCol="0">
            <a:spAutoFit/>
          </a:bodyPr>
          <a:lstStyle/>
          <a:p>
            <a:pPr marL="285750" indent="-285750">
              <a:buFont typeface="Arial" panose="020B0604020202020204" pitchFamily="34" charset="0"/>
              <a:buChar char="•"/>
            </a:pPr>
            <a:r>
              <a:rPr lang="es-ES" dirty="0" err="1" smtClean="0"/>
              <a:t>National</a:t>
            </a:r>
            <a:r>
              <a:rPr lang="es-ES" dirty="0" smtClean="0"/>
              <a:t> </a:t>
            </a:r>
            <a:r>
              <a:rPr lang="es-ES" dirty="0" err="1" smtClean="0"/>
              <a:t>Level</a:t>
            </a:r>
            <a:r>
              <a:rPr lang="es-ES" dirty="0" smtClean="0"/>
              <a:t>: </a:t>
            </a:r>
            <a:r>
              <a:rPr lang="es-ES" dirty="0" err="1" smtClean="0"/>
              <a:t>common</a:t>
            </a:r>
            <a:r>
              <a:rPr lang="es-ES" dirty="0" smtClean="0"/>
              <a:t> </a:t>
            </a:r>
            <a:r>
              <a:rPr lang="es-ES" dirty="0" err="1" smtClean="0"/>
              <a:t>benefit</a:t>
            </a:r>
            <a:r>
              <a:rPr lang="es-ES" dirty="0" smtClean="0"/>
              <a:t> </a:t>
            </a:r>
            <a:r>
              <a:rPr lang="es-ES" dirty="0" err="1" smtClean="0"/>
              <a:t>package</a:t>
            </a:r>
            <a:r>
              <a:rPr lang="es-ES" dirty="0" smtClean="0"/>
              <a:t> </a:t>
            </a:r>
            <a:r>
              <a:rPr lang="es-ES" dirty="0" err="1" smtClean="0"/>
              <a:t>for</a:t>
            </a:r>
            <a:r>
              <a:rPr lang="es-ES" dirty="0" smtClean="0"/>
              <a:t> </a:t>
            </a:r>
            <a:r>
              <a:rPr lang="es-ES" dirty="0" err="1" smtClean="0"/>
              <a:t>devices</a:t>
            </a:r>
            <a:r>
              <a:rPr lang="es-ES" dirty="0" smtClean="0"/>
              <a:t> and </a:t>
            </a:r>
            <a:r>
              <a:rPr lang="es-ES" dirty="0" err="1" smtClean="0"/>
              <a:t>treatments</a:t>
            </a:r>
            <a:r>
              <a:rPr lang="es-ES" dirty="0" smtClean="0"/>
              <a:t> </a:t>
            </a:r>
            <a:r>
              <a:rPr lang="es-ES" sz="1200" dirty="0" smtClean="0"/>
              <a:t>(</a:t>
            </a:r>
            <a:r>
              <a:rPr lang="es-ES" sz="1200" dirty="0" err="1" smtClean="0"/>
              <a:t>exc</a:t>
            </a:r>
            <a:r>
              <a:rPr lang="es-ES" sz="1200" dirty="0" smtClean="0"/>
              <a:t>. </a:t>
            </a:r>
            <a:r>
              <a:rPr lang="es-ES" sz="1200" dirty="0" err="1" smtClean="0"/>
              <a:t>pharmaceuticals</a:t>
            </a:r>
            <a:r>
              <a:rPr lang="es-ES" sz="1200" dirty="0" smtClean="0"/>
              <a:t>)</a:t>
            </a:r>
            <a:r>
              <a:rPr lang="es-ES" sz="1200" baseline="30000" dirty="0" smtClean="0"/>
              <a:t>1</a:t>
            </a:r>
            <a:endParaRPr lang="es-ES" sz="1200" baseline="30000" dirty="0" smtClean="0"/>
          </a:p>
          <a:p>
            <a:pPr marL="285750" indent="-285750">
              <a:buFont typeface="Arial" panose="020B0604020202020204" pitchFamily="34" charset="0"/>
              <a:buChar char="•"/>
            </a:pPr>
            <a:r>
              <a:rPr lang="es-ES" dirty="0" err="1"/>
              <a:t>National</a:t>
            </a:r>
            <a:r>
              <a:rPr lang="es-ES" dirty="0"/>
              <a:t> </a:t>
            </a:r>
            <a:r>
              <a:rPr lang="es-ES" dirty="0" err="1" smtClean="0"/>
              <a:t>Level</a:t>
            </a:r>
            <a:r>
              <a:rPr lang="es-ES" dirty="0" smtClean="0"/>
              <a:t>: </a:t>
            </a:r>
            <a:r>
              <a:rPr lang="es-ES" dirty="0" err="1" smtClean="0"/>
              <a:t>Pharmaceuticals</a:t>
            </a:r>
            <a:endParaRPr lang="es-ES" dirty="0" smtClean="0"/>
          </a:p>
          <a:p>
            <a:pPr marL="285750" indent="-285750">
              <a:buFont typeface="Arial" panose="020B0604020202020204" pitchFamily="34" charset="0"/>
              <a:buChar char="•"/>
            </a:pPr>
            <a:r>
              <a:rPr lang="es-ES" dirty="0" smtClean="0"/>
              <a:t>Regional </a:t>
            </a:r>
            <a:r>
              <a:rPr lang="es-ES" dirty="0" err="1" smtClean="0"/>
              <a:t>Level</a:t>
            </a:r>
            <a:endParaRPr lang="es-ES" dirty="0"/>
          </a:p>
          <a:p>
            <a:pPr marL="285750" indent="-285750">
              <a:buFont typeface="Arial" panose="020B0604020202020204" pitchFamily="34" charset="0"/>
              <a:buChar char="•"/>
            </a:pPr>
            <a:endParaRPr lang="es-ES" sz="1200" dirty="0" smtClean="0"/>
          </a:p>
          <a:p>
            <a:pPr marL="285750" indent="-285750">
              <a:buFont typeface="Arial" panose="020B0604020202020204" pitchFamily="34" charset="0"/>
              <a:buChar char="•"/>
            </a:pPr>
            <a:endParaRPr lang="es-ES" dirty="0"/>
          </a:p>
        </p:txBody>
      </p:sp>
      <p:sp>
        <p:nvSpPr>
          <p:cNvPr id="2" name="1 CuadroTexto"/>
          <p:cNvSpPr txBox="1"/>
          <p:nvPr/>
        </p:nvSpPr>
        <p:spPr>
          <a:xfrm>
            <a:off x="353480" y="2132856"/>
            <a:ext cx="8136904" cy="4431983"/>
          </a:xfrm>
          <a:prstGeom prst="rect">
            <a:avLst/>
          </a:prstGeom>
          <a:noFill/>
        </p:spPr>
        <p:txBody>
          <a:bodyPr wrap="square" rtlCol="0">
            <a:spAutoFit/>
          </a:bodyPr>
          <a:lstStyle/>
          <a:p>
            <a:pPr algn="just"/>
            <a:r>
              <a:rPr lang="es-ES" dirty="0" smtClean="0"/>
              <a:t>1 - </a:t>
            </a:r>
            <a:r>
              <a:rPr lang="en-US" dirty="0"/>
              <a:t>cost, efficacy, efficiency, effectiveness, safety and health care utility of the </a:t>
            </a:r>
            <a:r>
              <a:rPr lang="en-US" dirty="0" smtClean="0"/>
              <a:t>technology</a:t>
            </a:r>
          </a:p>
          <a:p>
            <a:pPr algn="just"/>
            <a:endParaRPr lang="en-US" dirty="0"/>
          </a:p>
          <a:p>
            <a:pPr algn="just"/>
            <a:r>
              <a:rPr lang="en-US" dirty="0" smtClean="0"/>
              <a:t>2 - </a:t>
            </a:r>
            <a:r>
              <a:rPr lang="en-US" sz="1200" dirty="0"/>
              <a:t>The Ministries of Health, Economy (</a:t>
            </a:r>
            <a:r>
              <a:rPr lang="en-US" sz="1200" i="1" dirty="0" err="1"/>
              <a:t>Ministerio</a:t>
            </a:r>
            <a:r>
              <a:rPr lang="en-US" sz="1200" i="1" dirty="0"/>
              <a:t> de </a:t>
            </a:r>
            <a:r>
              <a:rPr lang="en-US" sz="1200" i="1" dirty="0" err="1"/>
              <a:t>Economia</a:t>
            </a:r>
            <a:r>
              <a:rPr lang="en-US" sz="1200" i="1" dirty="0"/>
              <a:t> y Hacienda</a:t>
            </a:r>
            <a:r>
              <a:rPr lang="en-US" sz="1200" dirty="0"/>
              <a:t>) and Industry (</a:t>
            </a:r>
            <a:r>
              <a:rPr lang="en-US" sz="1200" i="1" dirty="0" err="1"/>
              <a:t>Ministerio</a:t>
            </a:r>
            <a:r>
              <a:rPr lang="en-US" sz="1200" i="1" dirty="0"/>
              <a:t> de </a:t>
            </a:r>
            <a:r>
              <a:rPr lang="en-US" sz="1200" i="1" dirty="0" err="1"/>
              <a:t>Industria</a:t>
            </a:r>
            <a:r>
              <a:rPr lang="en-US" sz="1200" i="1" dirty="0"/>
              <a:t>, </a:t>
            </a:r>
            <a:r>
              <a:rPr lang="en-US" sz="1200" i="1" dirty="0" err="1"/>
              <a:t>Turismo</a:t>
            </a:r>
            <a:r>
              <a:rPr lang="en-US" sz="1200" i="1" dirty="0"/>
              <a:t> y </a:t>
            </a:r>
            <a:r>
              <a:rPr lang="en-US" sz="1200" i="1" dirty="0" err="1"/>
              <a:t>Comercio</a:t>
            </a:r>
            <a:r>
              <a:rPr lang="en-US" sz="1200" dirty="0"/>
              <a:t>) propose the prices for pharmaceuticals to the </a:t>
            </a:r>
            <a:r>
              <a:rPr lang="en-US" sz="1200" dirty="0" err="1"/>
              <a:t>the</a:t>
            </a:r>
            <a:r>
              <a:rPr lang="en-US" sz="1200" dirty="0"/>
              <a:t>  national government cabinet (</a:t>
            </a:r>
            <a:r>
              <a:rPr lang="en-US" sz="1200" i="1" dirty="0" err="1"/>
              <a:t>Consejo</a:t>
            </a:r>
            <a:r>
              <a:rPr lang="en-US" sz="1200" i="1" dirty="0"/>
              <a:t> de </a:t>
            </a:r>
            <a:r>
              <a:rPr lang="en-US" sz="1200" i="1" dirty="0" err="1"/>
              <a:t>Ministros</a:t>
            </a:r>
            <a:r>
              <a:rPr lang="en-US" sz="1200" dirty="0"/>
              <a:t>) that has the final responsibility for setting pharmaceutical prices. The </a:t>
            </a:r>
            <a:r>
              <a:rPr lang="en-US" sz="1200" dirty="0" err="1"/>
              <a:t>Interministerial</a:t>
            </a:r>
            <a:r>
              <a:rPr lang="en-US" sz="1200" dirty="0"/>
              <a:t> </a:t>
            </a:r>
            <a:r>
              <a:rPr lang="en-US" sz="1200" dirty="0" err="1"/>
              <a:t>Comission</a:t>
            </a:r>
            <a:r>
              <a:rPr lang="en-US" sz="1200" dirty="0"/>
              <a:t> for Pharmaceutical Prices (</a:t>
            </a:r>
            <a:r>
              <a:rPr lang="en-US" sz="1200" i="1" dirty="0" err="1"/>
              <a:t>Comisión</a:t>
            </a:r>
            <a:r>
              <a:rPr lang="en-US" sz="1200" i="1" dirty="0"/>
              <a:t> </a:t>
            </a:r>
            <a:r>
              <a:rPr lang="en-US" sz="1200" i="1" dirty="0" err="1"/>
              <a:t>Interministerial</a:t>
            </a:r>
            <a:r>
              <a:rPr lang="en-US" sz="1200" i="1" dirty="0"/>
              <a:t> de </a:t>
            </a:r>
            <a:r>
              <a:rPr lang="en-US" sz="1200" i="1" dirty="0" err="1"/>
              <a:t>Precios</a:t>
            </a:r>
            <a:r>
              <a:rPr lang="en-US" sz="1200" i="1" dirty="0"/>
              <a:t> de </a:t>
            </a:r>
            <a:r>
              <a:rPr lang="en-US" sz="1200" i="1" dirty="0" err="1"/>
              <a:t>los</a:t>
            </a:r>
            <a:r>
              <a:rPr lang="en-US" sz="1200" i="1" dirty="0"/>
              <a:t> </a:t>
            </a:r>
            <a:r>
              <a:rPr lang="en-US" sz="1200" i="1" dirty="0" err="1"/>
              <a:t>Medicamentos</a:t>
            </a:r>
            <a:r>
              <a:rPr lang="en-US" sz="1200" i="1" dirty="0"/>
              <a:t>)</a:t>
            </a:r>
            <a:r>
              <a:rPr lang="en-US" sz="1200" dirty="0"/>
              <a:t> includes representation of the Ministries of Health, </a:t>
            </a:r>
            <a:r>
              <a:rPr lang="en-US" sz="1200" dirty="0" err="1"/>
              <a:t>Ecomony</a:t>
            </a:r>
            <a:r>
              <a:rPr lang="en-US" sz="1200" dirty="0"/>
              <a:t> (</a:t>
            </a:r>
            <a:r>
              <a:rPr lang="en-US" sz="1200" i="1" dirty="0" err="1"/>
              <a:t>Ministerio</a:t>
            </a:r>
            <a:r>
              <a:rPr lang="en-US" sz="1200" i="1" dirty="0"/>
              <a:t> de </a:t>
            </a:r>
            <a:r>
              <a:rPr lang="en-US" sz="1200" i="1" dirty="0" err="1"/>
              <a:t>Economia</a:t>
            </a:r>
            <a:r>
              <a:rPr lang="en-US" sz="1200" i="1" dirty="0"/>
              <a:t> y Hacienda</a:t>
            </a:r>
            <a:r>
              <a:rPr lang="en-US" sz="1200" dirty="0"/>
              <a:t>) and Industry (</a:t>
            </a:r>
            <a:r>
              <a:rPr lang="en-US" sz="1200" i="1" dirty="0" err="1"/>
              <a:t>Ministerio</a:t>
            </a:r>
            <a:r>
              <a:rPr lang="en-US" sz="1200" i="1" dirty="0"/>
              <a:t> de </a:t>
            </a:r>
            <a:r>
              <a:rPr lang="en-US" sz="1200" i="1" dirty="0" err="1"/>
              <a:t>Industria</a:t>
            </a:r>
            <a:r>
              <a:rPr lang="en-US" sz="1200" i="1" dirty="0"/>
              <a:t>, </a:t>
            </a:r>
            <a:r>
              <a:rPr lang="en-US" sz="1200" i="1" dirty="0" err="1"/>
              <a:t>Turismo</a:t>
            </a:r>
            <a:r>
              <a:rPr lang="en-US" sz="1200" i="1" dirty="0"/>
              <a:t> y </a:t>
            </a:r>
            <a:r>
              <a:rPr lang="en-US" sz="1200" i="1" dirty="0" err="1"/>
              <a:t>Comercio</a:t>
            </a:r>
            <a:r>
              <a:rPr lang="en-US" sz="1200" dirty="0"/>
              <a:t>). The </a:t>
            </a:r>
            <a:r>
              <a:rPr lang="en-US" sz="1200" dirty="0" err="1"/>
              <a:t>Comission</a:t>
            </a:r>
            <a:r>
              <a:rPr lang="en-US" sz="1200" dirty="0"/>
              <a:t> proposes the prices for pharmaceuticals to the </a:t>
            </a:r>
            <a:r>
              <a:rPr lang="en-US" sz="1200" dirty="0" err="1"/>
              <a:t>the</a:t>
            </a:r>
            <a:r>
              <a:rPr lang="en-US" sz="1200" dirty="0"/>
              <a:t> national government cabinet (</a:t>
            </a:r>
            <a:r>
              <a:rPr lang="en-US" sz="1200" i="1" dirty="0" err="1"/>
              <a:t>Consejo</a:t>
            </a:r>
            <a:r>
              <a:rPr lang="en-US" sz="1200" i="1" dirty="0"/>
              <a:t> de </a:t>
            </a:r>
            <a:r>
              <a:rPr lang="en-US" sz="1200" i="1" dirty="0" err="1"/>
              <a:t>Ministros</a:t>
            </a:r>
            <a:r>
              <a:rPr lang="en-US" sz="1200" dirty="0"/>
              <a:t>) that has the final responsibility for setting pharmaceutical prices. The Spanish Medicine and Health Products Agency (</a:t>
            </a:r>
            <a:r>
              <a:rPr lang="en-US" sz="1200" i="1" dirty="0" err="1"/>
              <a:t>Agencia</a:t>
            </a:r>
            <a:r>
              <a:rPr lang="en-US" sz="1200" i="1" dirty="0"/>
              <a:t> Española de </a:t>
            </a:r>
            <a:r>
              <a:rPr lang="en-US" sz="1200" i="1" dirty="0" err="1"/>
              <a:t>Medicamentos</a:t>
            </a:r>
            <a:r>
              <a:rPr lang="en-US" sz="1200" i="1" dirty="0"/>
              <a:t> y </a:t>
            </a:r>
            <a:r>
              <a:rPr lang="en-US" sz="1200" i="1" dirty="0" err="1"/>
              <a:t>Productos</a:t>
            </a:r>
            <a:r>
              <a:rPr lang="en-US" sz="1200" i="1" dirty="0"/>
              <a:t> </a:t>
            </a:r>
            <a:r>
              <a:rPr lang="en-US" sz="1200" i="1" dirty="0" err="1"/>
              <a:t>Sanitarios</a:t>
            </a:r>
            <a:r>
              <a:rPr lang="en-US" sz="1200" dirty="0"/>
              <a:t>) prepares a report about the therapeutic utility of pharmaceuticals that must be considered by the </a:t>
            </a:r>
            <a:r>
              <a:rPr lang="en-US" sz="1200" dirty="0" err="1"/>
              <a:t>Comission</a:t>
            </a:r>
            <a:r>
              <a:rPr lang="en-US" sz="1200" dirty="0"/>
              <a:t> when proposing </a:t>
            </a:r>
            <a:r>
              <a:rPr lang="en-US" sz="1200" dirty="0" err="1"/>
              <a:t>pharmaceuical</a:t>
            </a:r>
            <a:r>
              <a:rPr lang="en-US" sz="1200" dirty="0"/>
              <a:t> prices. </a:t>
            </a:r>
            <a:endParaRPr lang="en-US" sz="1200" dirty="0" smtClean="0"/>
          </a:p>
          <a:p>
            <a:pPr algn="just"/>
            <a:r>
              <a:rPr lang="en-US" sz="1200" dirty="0" smtClean="0"/>
              <a:t>The </a:t>
            </a:r>
            <a:r>
              <a:rPr lang="en-US" sz="1200" dirty="0"/>
              <a:t>Agency is in the process of establishing a HTA system for evaluation </a:t>
            </a:r>
            <a:r>
              <a:rPr lang="en-US" sz="1200" dirty="0" smtClean="0"/>
              <a:t>of pharmaceuticals</a:t>
            </a:r>
            <a:r>
              <a:rPr lang="en-US" sz="1200" dirty="0"/>
              <a:t>. </a:t>
            </a:r>
            <a:br>
              <a:rPr lang="en-US" sz="1200" dirty="0"/>
            </a:br>
            <a:r>
              <a:rPr lang="en-US" sz="1200" dirty="0"/>
              <a:t>The Ministry of Health has the responsibility for deciding reimbursement of pharmaceuticals by the National Health Service. According to the Law 29/2006, the reimbursement decision must consider the following: a) severity, duration and sequels of the diseases for which the drug is indicated; b) therapeutic and social utility of the drug; c) rationalization of public drug expenditures; d) alternatives for the indications targeted by the drug; and e) the novelty of the drug</a:t>
            </a:r>
            <a:r>
              <a:rPr lang="en-US" sz="1200" dirty="0" smtClean="0"/>
              <a:t>.</a:t>
            </a:r>
          </a:p>
          <a:p>
            <a:pPr algn="just"/>
            <a:endParaRPr lang="en-US" sz="1200" dirty="0"/>
          </a:p>
          <a:p>
            <a:pPr algn="just"/>
            <a:r>
              <a:rPr lang="en-US" dirty="0"/>
              <a:t>3 - </a:t>
            </a:r>
            <a:r>
              <a:rPr lang="en-US" sz="1200" dirty="0" smtClean="0"/>
              <a:t>The </a:t>
            </a:r>
            <a:r>
              <a:rPr lang="en-US" sz="1200" dirty="0"/>
              <a:t>decision-making process at the regional level is decided by each region. The participation of the HTA organizations in the decision-making process is also regulated at the level of the Autonomous Community. The regional organizations collaborate with the national agency and support the decision-making process at the regional level</a:t>
            </a:r>
            <a:r>
              <a:rPr lang="en-US" sz="1200" dirty="0" smtClean="0"/>
              <a:t>.</a:t>
            </a:r>
            <a:endParaRPr lang="en-US" sz="1200" dirty="0"/>
          </a:p>
        </p:txBody>
      </p:sp>
    </p:spTree>
    <p:extLst>
      <p:ext uri="{BB962C8B-B14F-4D97-AF65-F5344CB8AC3E}">
        <p14:creationId xmlns:p14="http://schemas.microsoft.com/office/powerpoint/2010/main" val="3098361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2483768" y="260648"/>
            <a:ext cx="6347048" cy="1143000"/>
          </a:xfrm>
        </p:spPr>
        <p:txBody>
          <a:bodyPr>
            <a:noAutofit/>
          </a:bodyPr>
          <a:lstStyle/>
          <a:p>
            <a:r>
              <a:rPr lang="en-GB" sz="2800" dirty="0" smtClean="0"/>
              <a:t>Health Technology Assessment (HTA)</a:t>
            </a:r>
            <a:endParaRPr lang="es-ES" sz="2800" dirty="0" smtClean="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pic>
        <p:nvPicPr>
          <p:cNvPr id="1026" name="Picture 2" descr="http://www.ispor.org/HTARoadmaps/Spain/Mod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64560"/>
            <a:ext cx="8208912" cy="499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06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2411760" y="116632"/>
            <a:ext cx="6347048" cy="1143000"/>
          </a:xfrm>
        </p:spPr>
        <p:txBody>
          <a:bodyPr>
            <a:noAutofit/>
          </a:bodyPr>
          <a:lstStyle/>
          <a:p>
            <a:r>
              <a:rPr lang="en-GB" sz="2800" dirty="0"/>
              <a:t>Pricing Approval Process</a:t>
            </a:r>
            <a:endParaRPr lang="es-ES" sz="28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2" name="1 Rectángulo"/>
          <p:cNvSpPr/>
          <p:nvPr/>
        </p:nvSpPr>
        <p:spPr>
          <a:xfrm>
            <a:off x="251520" y="1119510"/>
            <a:ext cx="8712968" cy="5893921"/>
          </a:xfrm>
          <a:prstGeom prst="rect">
            <a:avLst/>
          </a:prstGeom>
        </p:spPr>
        <p:txBody>
          <a:bodyPr wrap="square">
            <a:spAutoFit/>
          </a:bodyPr>
          <a:lstStyle/>
          <a:p>
            <a:r>
              <a:rPr lang="en-US" sz="1300" dirty="0" smtClean="0"/>
              <a:t>After </a:t>
            </a:r>
            <a:r>
              <a:rPr lang="en-US" sz="1300" dirty="0"/>
              <a:t>market authorization, the manufacturer first need to go through some administrative tasks with the </a:t>
            </a:r>
            <a:r>
              <a:rPr lang="en-US" sz="1300" b="1" dirty="0" smtClean="0"/>
              <a:t>AEMPS </a:t>
            </a:r>
            <a:r>
              <a:rPr lang="en-US" sz="1300" dirty="0" smtClean="0"/>
              <a:t>(</a:t>
            </a:r>
            <a:r>
              <a:rPr lang="en-US" sz="1300" dirty="0" err="1" smtClean="0"/>
              <a:t>Agencia</a:t>
            </a:r>
            <a:r>
              <a:rPr lang="en-US" sz="1300" dirty="0" smtClean="0"/>
              <a:t> Española de </a:t>
            </a:r>
            <a:r>
              <a:rPr lang="en-US" sz="1300" dirty="0" err="1" smtClean="0"/>
              <a:t>Medicamentos</a:t>
            </a:r>
            <a:r>
              <a:rPr lang="en-US" sz="1300" dirty="0" smtClean="0"/>
              <a:t> y </a:t>
            </a:r>
            <a:r>
              <a:rPr lang="en-US" sz="1300" dirty="0" err="1" smtClean="0"/>
              <a:t>Productos</a:t>
            </a:r>
            <a:r>
              <a:rPr lang="en-US" sz="1300" dirty="0" smtClean="0"/>
              <a:t> </a:t>
            </a:r>
            <a:r>
              <a:rPr lang="en-US" sz="1300" dirty="0" err="1" smtClean="0"/>
              <a:t>Sanitarios</a:t>
            </a:r>
            <a:r>
              <a:rPr lang="en-US" sz="1300" dirty="0" smtClean="0"/>
              <a:t>), </a:t>
            </a:r>
            <a:r>
              <a:rPr lang="en-US" sz="1300" dirty="0"/>
              <a:t>including getting a national product code, before the Directorate of Pharmaceutical and Health Products DGFPS initiates the procedure for pricing and reimbursement</a:t>
            </a:r>
            <a:r>
              <a:rPr lang="en-US" sz="1300" dirty="0" smtClean="0"/>
              <a:t>.</a:t>
            </a:r>
          </a:p>
          <a:p>
            <a:endParaRPr lang="en-US" sz="1300" dirty="0"/>
          </a:p>
          <a:p>
            <a:r>
              <a:rPr lang="en-US" sz="1300" dirty="0"/>
              <a:t>Each company is free to submit as much documentation as considered necessary to support a positive decision; among these documents there is just a compulsory one “Price application” where the company establishes the desired price as well as the following information</a:t>
            </a:r>
            <a:r>
              <a:rPr lang="en-US" sz="1300" dirty="0" smtClean="0"/>
              <a:t>:</a:t>
            </a:r>
          </a:p>
          <a:p>
            <a:endParaRPr lang="en-US" sz="1300" dirty="0"/>
          </a:p>
          <a:p>
            <a:pPr marL="285750" indent="-285750">
              <a:buFont typeface="Arial" panose="020B0604020202020204" pitchFamily="34" charset="0"/>
              <a:buChar char="•"/>
            </a:pPr>
            <a:r>
              <a:rPr lang="en-US" sz="1300" dirty="0"/>
              <a:t>Cost per day compared with equivalent products in Spain</a:t>
            </a:r>
          </a:p>
          <a:p>
            <a:pPr marL="285750" indent="-285750">
              <a:buFont typeface="Arial" panose="020B0604020202020204" pitchFamily="34" charset="0"/>
              <a:buChar char="•"/>
            </a:pPr>
            <a:r>
              <a:rPr lang="en-US" sz="1300" dirty="0"/>
              <a:t>Price of the product in other EU countries</a:t>
            </a:r>
          </a:p>
          <a:p>
            <a:pPr marL="285750" indent="-285750">
              <a:buFont typeface="Arial" panose="020B0604020202020204" pitchFamily="34" charset="0"/>
              <a:buChar char="•"/>
            </a:pPr>
            <a:r>
              <a:rPr lang="en-US" sz="1300" dirty="0"/>
              <a:t>Sales forecast</a:t>
            </a:r>
          </a:p>
          <a:p>
            <a:pPr marL="285750" indent="-285750">
              <a:buFont typeface="Arial" panose="020B0604020202020204" pitchFamily="34" charset="0"/>
              <a:buChar char="•"/>
            </a:pPr>
            <a:r>
              <a:rPr lang="en-US" sz="1300" dirty="0"/>
              <a:t>The overall cost of R&amp;D, production cost, etc</a:t>
            </a:r>
            <a:r>
              <a:rPr lang="en-US" sz="1300" dirty="0" smtClean="0"/>
              <a:t>.</a:t>
            </a:r>
          </a:p>
          <a:p>
            <a:endParaRPr lang="en-US" sz="1300" dirty="0"/>
          </a:p>
          <a:p>
            <a:r>
              <a:rPr lang="en-US" sz="1300" dirty="0"/>
              <a:t>New product prices are published in the Official Journal (</a:t>
            </a:r>
            <a:r>
              <a:rPr lang="en-US" sz="1300" dirty="0" err="1"/>
              <a:t>Boletín</a:t>
            </a:r>
            <a:r>
              <a:rPr lang="en-US" sz="1300" dirty="0"/>
              <a:t> </a:t>
            </a:r>
            <a:r>
              <a:rPr lang="en-US" sz="1300" dirty="0" err="1"/>
              <a:t>Oficial</a:t>
            </a:r>
            <a:r>
              <a:rPr lang="en-US" sz="1300" dirty="0"/>
              <a:t> del Estado) although are effective as soon as officially communicated to the company</a:t>
            </a:r>
            <a:r>
              <a:rPr lang="en-US" sz="1300" dirty="0" smtClean="0"/>
              <a:t>.</a:t>
            </a:r>
          </a:p>
          <a:p>
            <a:endParaRPr lang="en-US" sz="1300" dirty="0"/>
          </a:p>
          <a:p>
            <a:r>
              <a:rPr lang="en-US" sz="1300" dirty="0"/>
              <a:t>It should be mentioned that the regions have a degree of freedom to impose their own pharmaceutical price caps or cost-containment targets and free pricing is allowed for new prescription products that do not enter the reimbursement system</a:t>
            </a:r>
            <a:r>
              <a:rPr lang="en-US" sz="1300" dirty="0" smtClean="0"/>
              <a:t>.</a:t>
            </a:r>
          </a:p>
          <a:p>
            <a:endParaRPr lang="en-US" sz="1300" dirty="0"/>
          </a:p>
          <a:p>
            <a:r>
              <a:rPr lang="en-US" sz="1300" dirty="0"/>
              <a:t>According to the Directive 89/105/EEG, the pricing &amp; reimbursement process should not take longer than 180 </a:t>
            </a:r>
            <a:r>
              <a:rPr lang="en-US" sz="1300" dirty="0" smtClean="0"/>
              <a:t>days </a:t>
            </a:r>
            <a:r>
              <a:rPr lang="en-US" sz="800" dirty="0" smtClean="0"/>
              <a:t>(431 days in 2013)</a:t>
            </a:r>
            <a:r>
              <a:rPr lang="en-US" sz="800" dirty="0"/>
              <a:t> </a:t>
            </a:r>
            <a:endParaRPr lang="en-US" sz="800" dirty="0" smtClean="0"/>
          </a:p>
          <a:p>
            <a:pPr algn="just"/>
            <a:endParaRPr lang="en-US" sz="1300" dirty="0" smtClean="0"/>
          </a:p>
          <a:p>
            <a:pPr algn="just"/>
            <a:r>
              <a:rPr lang="en-US" sz="1300" dirty="0"/>
              <a:t>The </a:t>
            </a:r>
            <a:r>
              <a:rPr lang="en-US" sz="1300" b="1" dirty="0"/>
              <a:t>inter-ministerial pricing committee </a:t>
            </a:r>
            <a:r>
              <a:rPr lang="en-US" sz="1300" dirty="0"/>
              <a:t>(</a:t>
            </a:r>
            <a:r>
              <a:rPr lang="en-US" sz="1300" dirty="0" err="1"/>
              <a:t>Comisión</a:t>
            </a:r>
            <a:r>
              <a:rPr lang="en-US" sz="1300" dirty="0"/>
              <a:t> </a:t>
            </a:r>
            <a:r>
              <a:rPr lang="es-ES" sz="1300" dirty="0"/>
              <a:t>Interministerial </a:t>
            </a:r>
            <a:r>
              <a:rPr lang="es-ES" sz="1300" dirty="0"/>
              <a:t>de Precios de los </a:t>
            </a:r>
            <a:r>
              <a:rPr lang="es-ES" sz="1300" dirty="0"/>
              <a:t>Medicamentos, </a:t>
            </a:r>
            <a:r>
              <a:rPr lang="en-US" sz="1300" dirty="0"/>
              <a:t>or </a:t>
            </a:r>
            <a:r>
              <a:rPr lang="en-US" sz="1300" dirty="0"/>
              <a:t>CIPM)—which includes </a:t>
            </a:r>
            <a:r>
              <a:rPr lang="en-US" sz="1300" dirty="0" smtClean="0"/>
              <a:t>officials </a:t>
            </a:r>
            <a:r>
              <a:rPr lang="en-US" sz="1300" dirty="0"/>
              <a:t>from </a:t>
            </a:r>
            <a:r>
              <a:rPr lang="en-US" sz="1300" dirty="0"/>
              <a:t>the Ministry </a:t>
            </a:r>
            <a:r>
              <a:rPr lang="en-US" sz="1300" dirty="0"/>
              <a:t>of Health, the Ministry of Economy </a:t>
            </a:r>
            <a:r>
              <a:rPr lang="en-US" sz="1300" dirty="0"/>
              <a:t>and Finance </a:t>
            </a:r>
            <a:r>
              <a:rPr lang="en-US" sz="1300" dirty="0"/>
              <a:t>and the Ministry of Industry, Tourism </a:t>
            </a:r>
            <a:r>
              <a:rPr lang="en-US" sz="1300" dirty="0"/>
              <a:t>and Trade—deals </a:t>
            </a:r>
            <a:r>
              <a:rPr lang="en-US" sz="1300" dirty="0"/>
              <a:t>with reimbursement and </a:t>
            </a:r>
            <a:r>
              <a:rPr lang="en-US" sz="1300" dirty="0"/>
              <a:t>pricing, and </a:t>
            </a:r>
            <a:r>
              <a:rPr lang="en-US" sz="1300" dirty="0"/>
              <a:t>sets maximum ex-factory prices for </a:t>
            </a:r>
            <a:r>
              <a:rPr lang="en-US" sz="1300" dirty="0" smtClean="0"/>
              <a:t>every medicine</a:t>
            </a:r>
            <a:r>
              <a:rPr lang="en-US" sz="1300" dirty="0"/>
              <a:t>, including generics. </a:t>
            </a:r>
            <a:r>
              <a:rPr lang="en-US" sz="1300" dirty="0" smtClean="0"/>
              <a:t>   (COST – EFFICACY – SAFETY) /  (not consistently evaluate COST-EFFECTIVENESS or BUDGET IMPACTS).</a:t>
            </a:r>
          </a:p>
          <a:p>
            <a:pPr algn="just"/>
            <a:endParaRPr lang="en-US" sz="1300" dirty="0" smtClean="0"/>
          </a:p>
          <a:p>
            <a:pPr algn="just"/>
            <a:r>
              <a:rPr lang="en-US" sz="1300" dirty="0" smtClean="0"/>
              <a:t>Since </a:t>
            </a:r>
            <a:r>
              <a:rPr lang="en-US" sz="1300" dirty="0"/>
              <a:t>March </a:t>
            </a:r>
            <a:r>
              <a:rPr lang="en-US" sz="1300" dirty="0"/>
              <a:t>2012 the </a:t>
            </a:r>
            <a:r>
              <a:rPr lang="en-US" sz="1300" dirty="0"/>
              <a:t>regions have been members of the </a:t>
            </a:r>
            <a:r>
              <a:rPr lang="en-US" sz="1300" dirty="0"/>
              <a:t>pricing committee</a:t>
            </a:r>
            <a:r>
              <a:rPr lang="en-US" sz="1300" dirty="0"/>
              <a:t>, with two regional </a:t>
            </a:r>
            <a:r>
              <a:rPr lang="en-US" sz="1300" dirty="0"/>
              <a:t>representatives </a:t>
            </a:r>
            <a:r>
              <a:rPr lang="es-ES" sz="1300" dirty="0" err="1"/>
              <a:t>rotating</a:t>
            </a:r>
            <a:r>
              <a:rPr lang="es-ES" sz="1300" dirty="0"/>
              <a:t> </a:t>
            </a:r>
            <a:r>
              <a:rPr lang="es-ES" sz="1300" dirty="0" err="1"/>
              <a:t>every</a:t>
            </a:r>
            <a:r>
              <a:rPr lang="es-ES" sz="1300" dirty="0"/>
              <a:t> </a:t>
            </a:r>
            <a:r>
              <a:rPr lang="es-ES" sz="1300" dirty="0" err="1"/>
              <a:t>six</a:t>
            </a:r>
            <a:r>
              <a:rPr lang="es-ES" sz="1300" dirty="0"/>
              <a:t> </a:t>
            </a:r>
            <a:r>
              <a:rPr lang="es-ES" sz="1300" dirty="0" err="1" smtClean="0"/>
              <a:t>months</a:t>
            </a:r>
            <a:r>
              <a:rPr lang="es-ES" sz="1300" dirty="0" smtClean="0"/>
              <a:t>.</a:t>
            </a:r>
            <a:endParaRPr lang="en-US" sz="1300" dirty="0"/>
          </a:p>
        </p:txBody>
      </p:sp>
    </p:spTree>
    <p:extLst>
      <p:ext uri="{BB962C8B-B14F-4D97-AF65-F5344CB8AC3E}">
        <p14:creationId xmlns:p14="http://schemas.microsoft.com/office/powerpoint/2010/main" val="322185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6" name="1 Título"/>
          <p:cNvSpPr>
            <a:spLocks noGrp="1"/>
          </p:cNvSpPr>
          <p:nvPr>
            <p:ph type="title"/>
          </p:nvPr>
        </p:nvSpPr>
        <p:spPr>
          <a:xfrm>
            <a:off x="2483768" y="260648"/>
            <a:ext cx="6347048" cy="1143000"/>
          </a:xfrm>
        </p:spPr>
        <p:txBody>
          <a:bodyPr>
            <a:noAutofit/>
          </a:bodyPr>
          <a:lstStyle/>
          <a:p>
            <a:r>
              <a:rPr lang="en-GB" sz="2800" dirty="0" smtClean="0"/>
              <a:t>Regional Health Technology Assessment (RHTA)</a:t>
            </a:r>
            <a:endParaRPr lang="es-ES" sz="2800"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700808"/>
            <a:ext cx="88011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16024" y="5301208"/>
            <a:ext cx="8748464" cy="1477328"/>
          </a:xfrm>
          <a:prstGeom prst="rect">
            <a:avLst/>
          </a:prstGeom>
          <a:noFill/>
        </p:spPr>
        <p:txBody>
          <a:bodyPr wrap="square" rtlCol="0">
            <a:spAutoFit/>
          </a:bodyPr>
          <a:lstStyle/>
          <a:p>
            <a:pPr marL="285750" indent="-285750">
              <a:buFont typeface="Arial" panose="020B0604020202020204" pitchFamily="34" charset="0"/>
              <a:buChar char="•"/>
            </a:pPr>
            <a:r>
              <a:rPr lang="es-ES" dirty="0" smtClean="0"/>
              <a:t>OSTEBA AETSA AVALIA-T: </a:t>
            </a:r>
            <a:r>
              <a:rPr lang="es-ES" dirty="0" err="1" smtClean="0"/>
              <a:t>undertake</a:t>
            </a:r>
            <a:r>
              <a:rPr lang="es-ES" dirty="0" smtClean="0"/>
              <a:t> </a:t>
            </a:r>
            <a:r>
              <a:rPr lang="es-ES" dirty="0" err="1" smtClean="0"/>
              <a:t>some</a:t>
            </a:r>
            <a:r>
              <a:rPr lang="es-ES" dirty="0" smtClean="0"/>
              <a:t> </a:t>
            </a:r>
            <a:r>
              <a:rPr lang="es-ES" dirty="0" err="1" smtClean="0"/>
              <a:t>horizon-scanning</a:t>
            </a:r>
            <a:r>
              <a:rPr lang="es-ES" dirty="0" smtClean="0"/>
              <a:t> of </a:t>
            </a:r>
            <a:r>
              <a:rPr lang="es-ES" dirty="0" err="1" smtClean="0"/>
              <a:t>emerging</a:t>
            </a:r>
            <a:r>
              <a:rPr lang="es-ES" dirty="0" smtClean="0"/>
              <a:t> </a:t>
            </a:r>
            <a:r>
              <a:rPr lang="es-ES" dirty="0" err="1" smtClean="0"/>
              <a:t>tecnologies</a:t>
            </a:r>
            <a:endParaRPr lang="es-ES" dirty="0" smtClean="0"/>
          </a:p>
          <a:p>
            <a:pPr marL="285750" indent="-285750">
              <a:buFont typeface="Arial" panose="020B0604020202020204" pitchFamily="34" charset="0"/>
              <a:buChar char="•"/>
            </a:pPr>
            <a:r>
              <a:rPr lang="es-ES" dirty="0" smtClean="0"/>
              <a:t>GENESIS </a:t>
            </a:r>
            <a:r>
              <a:rPr lang="es-ES" dirty="0" err="1" smtClean="0"/>
              <a:t>supports</a:t>
            </a:r>
            <a:r>
              <a:rPr lang="es-ES" dirty="0"/>
              <a:t> </a:t>
            </a:r>
            <a:r>
              <a:rPr lang="es-ES" b="1" dirty="0"/>
              <a:t>AEMPS</a:t>
            </a:r>
            <a:r>
              <a:rPr lang="es-ES" dirty="0"/>
              <a:t> (Agencia Española de Medicamentos y Productos </a:t>
            </a:r>
            <a:r>
              <a:rPr lang="es-ES" dirty="0" smtClean="0"/>
              <a:t>Sanitarios –  </a:t>
            </a:r>
            <a:r>
              <a:rPr lang="es-ES" dirty="0" err="1" smtClean="0"/>
              <a:t>hospitals</a:t>
            </a:r>
            <a:r>
              <a:rPr lang="es-ES" dirty="0" smtClean="0"/>
              <a:t> </a:t>
            </a:r>
            <a:r>
              <a:rPr lang="es-ES" dirty="0" err="1" smtClean="0"/>
              <a:t>from</a:t>
            </a:r>
            <a:r>
              <a:rPr lang="es-ES" dirty="0" smtClean="0"/>
              <a:t> 11 </a:t>
            </a:r>
            <a:r>
              <a:rPr lang="es-ES" dirty="0" err="1" smtClean="0"/>
              <a:t>autonomous</a:t>
            </a:r>
            <a:r>
              <a:rPr lang="es-ES" dirty="0" smtClean="0"/>
              <a:t> </a:t>
            </a:r>
            <a:r>
              <a:rPr lang="es-ES" dirty="0" err="1" smtClean="0"/>
              <a:t>regions</a:t>
            </a:r>
            <a:r>
              <a:rPr lang="es-ES" dirty="0" smtClean="0"/>
              <a:t> ( </a:t>
            </a:r>
            <a:r>
              <a:rPr lang="es-ES" dirty="0" err="1" smtClean="0"/>
              <a:t>coordinated</a:t>
            </a:r>
            <a:r>
              <a:rPr lang="es-ES" dirty="0" smtClean="0"/>
              <a:t> </a:t>
            </a:r>
            <a:r>
              <a:rPr lang="es-ES" dirty="0" err="1" smtClean="0"/>
              <a:t>by</a:t>
            </a:r>
            <a:r>
              <a:rPr lang="es-ES" dirty="0" smtClean="0"/>
              <a:t> Aragón, </a:t>
            </a:r>
            <a:r>
              <a:rPr lang="es-ES" dirty="0" err="1" smtClean="0"/>
              <a:t>Andalusia</a:t>
            </a:r>
            <a:r>
              <a:rPr lang="es-ES" dirty="0" smtClean="0"/>
              <a:t>, </a:t>
            </a:r>
            <a:r>
              <a:rPr lang="es-ES" dirty="0" err="1" smtClean="0"/>
              <a:t>Catalonia</a:t>
            </a:r>
            <a:r>
              <a:rPr lang="es-ES" dirty="0" smtClean="0"/>
              <a:t>, Navarra and </a:t>
            </a:r>
            <a:r>
              <a:rPr lang="es-ES" dirty="0" err="1" smtClean="0"/>
              <a:t>Basque</a:t>
            </a:r>
            <a:r>
              <a:rPr lang="es-ES" dirty="0" smtClean="0"/>
              <a:t> Country)</a:t>
            </a:r>
          </a:p>
          <a:p>
            <a:pPr marL="285750" indent="-285750">
              <a:buFont typeface="Arial" panose="020B0604020202020204" pitchFamily="34" charset="0"/>
              <a:buChar char="•"/>
            </a:pPr>
            <a:r>
              <a:rPr lang="es-ES" dirty="0" smtClean="0"/>
              <a:t>Open Data – </a:t>
            </a:r>
            <a:r>
              <a:rPr lang="es-ES" dirty="0" err="1" smtClean="0"/>
              <a:t>Participation</a:t>
            </a:r>
            <a:r>
              <a:rPr lang="es-ES" dirty="0" smtClean="0"/>
              <a:t> </a:t>
            </a:r>
            <a:r>
              <a:rPr lang="es-ES" dirty="0" err="1" smtClean="0"/>
              <a:t>projects</a:t>
            </a:r>
            <a:endParaRPr lang="es-ES" dirty="0"/>
          </a:p>
        </p:txBody>
      </p:sp>
    </p:spTree>
    <p:extLst>
      <p:ext uri="{BB962C8B-B14F-4D97-AF65-F5344CB8AC3E}">
        <p14:creationId xmlns:p14="http://schemas.microsoft.com/office/powerpoint/2010/main" val="210231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31818" t="17344" r="27781" b="12766"/>
          <a:stretch>
            <a:fillRect/>
          </a:stretch>
        </p:blipFill>
        <p:spPr bwMode="auto">
          <a:xfrm>
            <a:off x="2411760" y="0"/>
            <a:ext cx="7020272" cy="6827936"/>
          </a:xfrm>
          <a:prstGeom prst="rect">
            <a:avLst/>
          </a:prstGeom>
          <a:noFill/>
          <a:ln w="9525">
            <a:noFill/>
            <a:miter lim="800000"/>
            <a:headEnd/>
            <a:tailEnd/>
          </a:ln>
        </p:spPr>
      </p:pic>
      <p:sp>
        <p:nvSpPr>
          <p:cNvPr id="2" name="1 Título"/>
          <p:cNvSpPr>
            <a:spLocks noGrp="1"/>
          </p:cNvSpPr>
          <p:nvPr>
            <p:ph type="ctrTitle"/>
          </p:nvPr>
        </p:nvSpPr>
        <p:spPr/>
        <p:txBody>
          <a:bodyPr>
            <a:normAutofit/>
          </a:bodyPr>
          <a:lstStyle/>
          <a:p>
            <a:pPr algn="l"/>
            <a:r>
              <a:rPr lang="es-ES" sz="4800" b="1" dirty="0" smtClean="0">
                <a:effectLst>
                  <a:outerShdw blurRad="38100" dist="38100" dir="2700000" algn="tl">
                    <a:srgbClr val="000000">
                      <a:alpha val="43137"/>
                    </a:srgbClr>
                  </a:outerShdw>
                </a:effectLst>
              </a:rPr>
              <a:t>MILLENIUM CHALLENGES</a:t>
            </a:r>
            <a:endParaRPr lang="es-ES" sz="48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683568" y="3573016"/>
            <a:ext cx="7704856" cy="2304256"/>
          </a:xfrm>
        </p:spPr>
        <p:txBody>
          <a:bodyPr>
            <a:normAutofit/>
          </a:bodyPr>
          <a:lstStyle/>
          <a:p>
            <a:pPr algn="l"/>
            <a:r>
              <a:rPr lang="en-US" sz="4800" b="1" dirty="0" smtClean="0">
                <a:solidFill>
                  <a:schemeClr val="tx2"/>
                </a:solidFill>
              </a:rPr>
              <a:t>THE </a:t>
            </a:r>
            <a:r>
              <a:rPr lang="en-US" sz="4800" b="1" dirty="0">
                <a:solidFill>
                  <a:schemeClr val="tx2"/>
                </a:solidFill>
              </a:rPr>
              <a:t>NEW CONTEXT OF OUR NATIONAL HEALTH SYSTEM </a:t>
            </a:r>
            <a:endParaRPr lang="es-ES" sz="4800" b="1" dirty="0">
              <a:solidFill>
                <a:schemeClr val="tx2"/>
              </a:solidFill>
            </a:endParaRPr>
          </a:p>
          <a:p>
            <a:endParaRPr lang="es-ES" dirty="0"/>
          </a:p>
        </p:txBody>
      </p:sp>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332656"/>
            <a:ext cx="6357392" cy="1124744"/>
          </a:xfrm>
        </p:spPr>
        <p:txBody>
          <a:bodyPr>
            <a:normAutofit fontScale="90000"/>
          </a:bodyPr>
          <a:lstStyle/>
          <a:p>
            <a:r>
              <a:rPr lang="en-US" sz="4000" b="1" dirty="0" smtClean="0"/>
              <a:t/>
            </a:r>
            <a:br>
              <a:rPr lang="en-US" sz="4000" b="1" dirty="0" smtClean="0"/>
            </a:br>
            <a:r>
              <a:rPr lang="en-US" sz="4000" b="1" dirty="0" smtClean="0"/>
              <a:t>1. Development and spread of new technologies in health </a:t>
            </a:r>
            <a:r>
              <a:rPr lang="es-ES" dirty="0"/>
              <a:t/>
            </a:r>
            <a:br>
              <a:rPr lang="es-ES" dirty="0"/>
            </a:br>
            <a:endParaRPr lang="es-ES" dirty="0"/>
          </a:p>
        </p:txBody>
      </p:sp>
      <p:pic>
        <p:nvPicPr>
          <p:cNvPr id="6" name="5 Imagen" descr="10243219_l-3.jpg"/>
          <p:cNvPicPr>
            <a:picLocks noChangeAspect="1"/>
          </p:cNvPicPr>
          <p:nvPr/>
        </p:nvPicPr>
        <p:blipFill>
          <a:blip r:embed="rId3" cstate="print"/>
          <a:stretch>
            <a:fillRect/>
          </a:stretch>
        </p:blipFill>
        <p:spPr>
          <a:xfrm>
            <a:off x="2699792" y="2276872"/>
            <a:ext cx="3351708" cy="1764307"/>
          </a:xfrm>
          <a:prstGeom prst="rect">
            <a:avLst/>
          </a:prstGeom>
          <a:ln>
            <a:noFill/>
          </a:ln>
          <a:effectLst>
            <a:outerShdw blurRad="292100" dist="139700" dir="2700000" algn="tl" rotWithShape="0">
              <a:srgbClr val="333333">
                <a:alpha val="65000"/>
              </a:srgbClr>
            </a:outerShdw>
          </a:effectLst>
        </p:spPr>
      </p:pic>
      <p:pic>
        <p:nvPicPr>
          <p:cNvPr id="7" name="6 Imagen" descr="im.html-o=6395564.jpg"/>
          <p:cNvPicPr>
            <a:picLocks noChangeAspect="1"/>
          </p:cNvPicPr>
          <p:nvPr/>
        </p:nvPicPr>
        <p:blipFill>
          <a:blip r:embed="rId4" cstate="print"/>
          <a:stretch>
            <a:fillRect/>
          </a:stretch>
        </p:blipFill>
        <p:spPr>
          <a:xfrm>
            <a:off x="6167669" y="2132856"/>
            <a:ext cx="2976331" cy="2232248"/>
          </a:xfrm>
          <a:prstGeom prst="rect">
            <a:avLst/>
          </a:prstGeom>
          <a:ln>
            <a:noFill/>
          </a:ln>
          <a:effectLst>
            <a:outerShdw blurRad="292100" dist="139700" dir="2700000" algn="tl" rotWithShape="0">
              <a:srgbClr val="333333">
                <a:alpha val="65000"/>
              </a:srgbClr>
            </a:outerShdw>
          </a:effectLst>
        </p:spPr>
      </p:pic>
      <p:pic>
        <p:nvPicPr>
          <p:cNvPr id="8" name="7 Imagen" descr="Imagen1.png"/>
          <p:cNvPicPr>
            <a:picLocks noChangeAspect="1"/>
          </p:cNvPicPr>
          <p:nvPr/>
        </p:nvPicPr>
        <p:blipFill>
          <a:blip r:embed="rId5" cstate="print"/>
          <a:stretch>
            <a:fillRect/>
          </a:stretch>
        </p:blipFill>
        <p:spPr>
          <a:xfrm>
            <a:off x="0" y="1916832"/>
            <a:ext cx="2555776" cy="2564417"/>
          </a:xfrm>
          <a:prstGeom prst="rect">
            <a:avLst/>
          </a:prstGeom>
          <a:ln>
            <a:noFill/>
          </a:ln>
          <a:effectLst>
            <a:outerShdw blurRad="292100" dist="139700" dir="2700000" algn="tl" rotWithShape="0">
              <a:srgbClr val="333333">
                <a:alpha val="65000"/>
              </a:srgbClr>
            </a:outerShdw>
          </a:effectLst>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10" name="9 Rectángulo"/>
          <p:cNvSpPr/>
          <p:nvPr/>
        </p:nvSpPr>
        <p:spPr>
          <a:xfrm>
            <a:off x="179512" y="4941168"/>
            <a:ext cx="2627784"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Electronic health card</a:t>
            </a:r>
          </a:p>
          <a:p>
            <a:pPr algn="ctr"/>
            <a:r>
              <a:rPr lang="en-US" dirty="0" smtClean="0"/>
              <a:t>E-prescribing</a:t>
            </a:r>
          </a:p>
          <a:p>
            <a:pPr algn="ctr"/>
            <a:r>
              <a:rPr lang="en-US" dirty="0" smtClean="0"/>
              <a:t>Analysis </a:t>
            </a:r>
            <a:r>
              <a:rPr lang="en-US" dirty="0"/>
              <a:t>of the human </a:t>
            </a:r>
            <a:r>
              <a:rPr lang="en-US" dirty="0" smtClean="0"/>
              <a:t>genome</a:t>
            </a:r>
          </a:p>
          <a:p>
            <a:pPr algn="ctr"/>
            <a:r>
              <a:rPr lang="en-US" dirty="0" smtClean="0"/>
              <a:t>Online health services</a:t>
            </a:r>
            <a:endParaRPr lang="en-US" dirty="0"/>
          </a:p>
        </p:txBody>
      </p:sp>
      <p:sp>
        <p:nvSpPr>
          <p:cNvPr id="11" name="10 Rectángulo"/>
          <p:cNvSpPr/>
          <p:nvPr/>
        </p:nvSpPr>
        <p:spPr>
          <a:xfrm>
            <a:off x="6300192" y="4941168"/>
            <a:ext cx="2627784"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Active</a:t>
            </a:r>
          </a:p>
          <a:p>
            <a:pPr algn="ctr"/>
            <a:r>
              <a:rPr lang="en-US" smtClean="0"/>
              <a:t>Responsible</a:t>
            </a:r>
          </a:p>
          <a:p>
            <a:pPr algn="ctr"/>
            <a:r>
              <a:rPr lang="en-US" smtClean="0"/>
              <a:t>Autonomous</a:t>
            </a:r>
            <a:endParaRPr lang="en-US"/>
          </a:p>
        </p:txBody>
      </p:sp>
      <p:sp>
        <p:nvSpPr>
          <p:cNvPr id="12" name="11 Rectángulo"/>
          <p:cNvSpPr/>
          <p:nvPr/>
        </p:nvSpPr>
        <p:spPr>
          <a:xfrm>
            <a:off x="3275856" y="4869160"/>
            <a:ext cx="2627784" cy="16561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Exchange appropiate medical information</a:t>
            </a:r>
          </a:p>
          <a:p>
            <a:pPr algn="ctr"/>
            <a:r>
              <a:rPr lang="en-US" smtClean="0"/>
              <a:t>Training programs</a:t>
            </a:r>
          </a:p>
          <a:p>
            <a:pPr algn="ctr"/>
            <a:r>
              <a:rPr lang="en-US" smtClean="0"/>
              <a:t>Telemedicine</a:t>
            </a:r>
          </a:p>
          <a:p>
            <a:pPr algn="ctr"/>
            <a:r>
              <a:rPr lang="en-US" smtClean="0"/>
              <a:t>Universal acces of patients medical records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alpha val="46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r>
              <a:rPr lang="en-US" sz="3600" b="1" dirty="0" smtClean="0"/>
              <a:t>2.Demand of health services </a:t>
            </a:r>
            <a:endParaRPr lang="en-US" sz="3600" dirty="0"/>
          </a:p>
        </p:txBody>
      </p:sp>
      <p:graphicFrame>
        <p:nvGraphicFramePr>
          <p:cNvPr id="4" name="3 Marcador de contenido"/>
          <p:cNvGraphicFramePr>
            <a:graphicFrameLocks noGrp="1"/>
          </p:cNvGraphicFramePr>
          <p:nvPr>
            <p:ph idx="1"/>
          </p:nvPr>
        </p:nvGraphicFramePr>
        <p:xfrm>
          <a:off x="251520" y="1556792"/>
          <a:ext cx="856895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a-sanidad-espanola-ya-no-dara-cobertura-a-los-ni-ni--turistas-o-a-inmigrantes-sin-papeles.jpg"/>
          <p:cNvPicPr>
            <a:picLocks noChangeAspect="1"/>
          </p:cNvPicPr>
          <p:nvPr/>
        </p:nvPicPr>
        <p:blipFill>
          <a:blip r:embed="rId2" cstate="print"/>
          <a:stretch>
            <a:fillRect/>
          </a:stretch>
        </p:blipFill>
        <p:spPr>
          <a:xfrm>
            <a:off x="0" y="1052736"/>
            <a:ext cx="9144000" cy="6089904"/>
          </a:xfrm>
          <a:prstGeom prst="rect">
            <a:avLst/>
          </a:prstGeom>
        </p:spPr>
      </p:pic>
      <p:sp>
        <p:nvSpPr>
          <p:cNvPr id="6146" name="1 Título"/>
          <p:cNvSpPr>
            <a:spLocks noGrp="1"/>
          </p:cNvSpPr>
          <p:nvPr>
            <p:ph type="title"/>
          </p:nvPr>
        </p:nvSpPr>
        <p:spPr>
          <a:xfrm>
            <a:off x="2267744" y="0"/>
            <a:ext cx="6419056" cy="1143000"/>
          </a:xfrm>
        </p:spPr>
        <p:txBody>
          <a:bodyPr>
            <a:normAutofit/>
          </a:bodyPr>
          <a:lstStyle/>
          <a:p>
            <a:pPr eaLnBrk="1" hangingPunct="1"/>
            <a:r>
              <a:rPr lang="en-GB" sz="4800" b="1" dirty="0" smtClean="0"/>
              <a:t>Index</a:t>
            </a:r>
          </a:p>
        </p:txBody>
      </p:sp>
      <p:sp>
        <p:nvSpPr>
          <p:cNvPr id="3" name="2 Marcador de contenido"/>
          <p:cNvSpPr>
            <a:spLocks noGrp="1"/>
          </p:cNvSpPr>
          <p:nvPr>
            <p:ph idx="1"/>
          </p:nvPr>
        </p:nvSpPr>
        <p:spPr>
          <a:xfrm>
            <a:off x="323528" y="1340768"/>
            <a:ext cx="8496944" cy="5517232"/>
          </a:xfrm>
          <a:solidFill>
            <a:schemeClr val="accent5">
              <a:lumMod val="60000"/>
              <a:lumOff val="40000"/>
              <a:alpha val="38000"/>
            </a:schemeClr>
          </a:solidFill>
        </p:spPr>
        <p:txBody>
          <a:bodyPr>
            <a:normAutofit/>
          </a:bodyPr>
          <a:lstStyle/>
          <a:p>
            <a:pPr eaLnBrk="1" hangingPunct="1">
              <a:lnSpc>
                <a:spcPct val="120000"/>
              </a:lnSpc>
              <a:buFont typeface="Wingdings" pitchFamily="2" charset="2"/>
              <a:buChar char="ü"/>
            </a:pPr>
            <a:r>
              <a:rPr lang="en-GB" sz="3600" b="1" dirty="0" smtClean="0"/>
              <a:t>A regional/value-based healthcare</a:t>
            </a:r>
          </a:p>
          <a:p>
            <a:pPr>
              <a:lnSpc>
                <a:spcPct val="120000"/>
              </a:lnSpc>
              <a:buFont typeface="Wingdings" pitchFamily="2" charset="2"/>
              <a:buChar char="ü"/>
            </a:pPr>
            <a:r>
              <a:rPr lang="en-GB" sz="3600" b="1" dirty="0"/>
              <a:t>Millennium </a:t>
            </a:r>
            <a:r>
              <a:rPr lang="en-GB" sz="3600" b="1" dirty="0" smtClean="0"/>
              <a:t>challenges</a:t>
            </a:r>
          </a:p>
          <a:p>
            <a:pPr lvl="1" eaLnBrk="1" hangingPunct="1">
              <a:lnSpc>
                <a:spcPct val="120000"/>
              </a:lnSpc>
              <a:buFont typeface="Wingdings" pitchFamily="2" charset="2"/>
              <a:buChar char="ü"/>
            </a:pPr>
            <a:r>
              <a:rPr lang="en-GB" sz="3200" b="1" dirty="0" smtClean="0"/>
              <a:t>New technologies</a:t>
            </a:r>
          </a:p>
          <a:p>
            <a:pPr lvl="1" eaLnBrk="1" hangingPunct="1">
              <a:lnSpc>
                <a:spcPct val="120000"/>
              </a:lnSpc>
              <a:buFont typeface="Wingdings" pitchFamily="2" charset="2"/>
              <a:buChar char="ü"/>
            </a:pPr>
            <a:r>
              <a:rPr lang="en-GB" sz="3200" b="1" dirty="0" smtClean="0"/>
              <a:t>Demand of health services</a:t>
            </a:r>
          </a:p>
          <a:p>
            <a:pPr lvl="1" eaLnBrk="1" hangingPunct="1">
              <a:lnSpc>
                <a:spcPct val="120000"/>
              </a:lnSpc>
              <a:buFont typeface="Wingdings" pitchFamily="2" charset="2"/>
              <a:buChar char="ü"/>
            </a:pPr>
            <a:r>
              <a:rPr lang="en-GB" sz="3200" b="1" dirty="0" smtClean="0"/>
              <a:t>Emerging diseases</a:t>
            </a:r>
            <a:endParaRPr lang="en-GB" b="1" dirty="0" smtClean="0"/>
          </a:p>
          <a:p>
            <a:pPr eaLnBrk="1" hangingPunct="1">
              <a:lnSpc>
                <a:spcPct val="120000"/>
              </a:lnSpc>
              <a:buFont typeface="Wingdings" pitchFamily="2" charset="2"/>
              <a:buChar char="ü"/>
            </a:pPr>
            <a:r>
              <a:rPr lang="en-US" sz="3600" b="1" dirty="0" smtClean="0"/>
              <a:t>How this challenges can be faced</a:t>
            </a:r>
          </a:p>
        </p:txBody>
      </p:sp>
      <p:pic>
        <p:nvPicPr>
          <p:cNvPr id="6" name="5 Imagen"/>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7472" y="44624"/>
            <a:ext cx="2075688" cy="94792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7000" r="-7000"/>
          </a:stretch>
        </a:blipFill>
        <a:effectLst/>
      </p:bgPr>
    </p:bg>
    <p:spTree>
      <p:nvGrpSpPr>
        <p:cNvPr id="1" name=""/>
        <p:cNvGrpSpPr/>
        <p:nvPr/>
      </p:nvGrpSpPr>
      <p:grpSpPr>
        <a:xfrm>
          <a:off x="0" y="0"/>
          <a:ext cx="0" cy="0"/>
          <a:chOff x="0" y="0"/>
          <a:chExt cx="0" cy="0"/>
        </a:xfrm>
      </p:grpSpPr>
      <p:graphicFrame>
        <p:nvGraphicFramePr>
          <p:cNvPr id="9" name="2 Gráfico"/>
          <p:cNvGraphicFramePr/>
          <p:nvPr/>
        </p:nvGraphicFramePr>
        <p:xfrm>
          <a:off x="-252536" y="1412776"/>
          <a:ext cx="9396536"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2" name="1 Título"/>
          <p:cNvSpPr>
            <a:spLocks noGrp="1"/>
          </p:cNvSpPr>
          <p:nvPr>
            <p:ph type="title"/>
          </p:nvPr>
        </p:nvSpPr>
        <p:spPr>
          <a:xfrm>
            <a:off x="2627784" y="332656"/>
            <a:ext cx="6347048" cy="1066130"/>
          </a:xfrm>
        </p:spPr>
        <p:txBody>
          <a:bodyPr>
            <a:noAutofit/>
          </a:bodyPr>
          <a:lstStyle/>
          <a:p>
            <a:pPr lvl="0"/>
            <a:r>
              <a:rPr lang="en-US" sz="3600" b="1" dirty="0" smtClean="0"/>
              <a:t>Aging and life expectancy</a:t>
            </a:r>
            <a:endParaRPr lang="es-ES" sz="3600" b="1" dirty="0"/>
          </a:p>
        </p:txBody>
      </p:sp>
      <p:sp>
        <p:nvSpPr>
          <p:cNvPr id="6" name="5 CuadroTexto"/>
          <p:cNvSpPr txBox="1"/>
          <p:nvPr/>
        </p:nvSpPr>
        <p:spPr>
          <a:xfrm>
            <a:off x="5364088" y="6334780"/>
            <a:ext cx="4427984" cy="523220"/>
          </a:xfrm>
          <a:prstGeom prst="rect">
            <a:avLst/>
          </a:prstGeom>
          <a:noFill/>
        </p:spPr>
        <p:txBody>
          <a:bodyPr wrap="square" rtlCol="0">
            <a:spAutoFit/>
          </a:bodyPr>
          <a:lstStyle/>
          <a:p>
            <a:pPr algn="ctr"/>
            <a:r>
              <a:rPr lang="en-US" sz="1400" dirty="0" smtClean="0"/>
              <a:t/>
            </a:r>
            <a:br>
              <a:rPr lang="en-US" sz="1400" dirty="0" smtClean="0"/>
            </a:br>
            <a:r>
              <a:rPr lang="en-US" sz="1400" dirty="0" smtClean="0"/>
              <a:t>Source: National Institute of Statistics (INE)</a:t>
            </a:r>
          </a:p>
        </p:txBody>
      </p:sp>
      <p:sp>
        <p:nvSpPr>
          <p:cNvPr id="8" name="7 Rectángulo"/>
          <p:cNvSpPr/>
          <p:nvPr/>
        </p:nvSpPr>
        <p:spPr>
          <a:xfrm>
            <a:off x="1115616" y="5157192"/>
            <a:ext cx="6552728"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u="sng" dirty="0"/>
              <a:t>Europe forecasts </a:t>
            </a:r>
            <a:r>
              <a:rPr lang="en-US" dirty="0" smtClean="0"/>
              <a:t>: In 2030, </a:t>
            </a:r>
            <a:r>
              <a:rPr lang="en-US" b="1" dirty="0" smtClean="0"/>
              <a:t>24%</a:t>
            </a:r>
            <a:r>
              <a:rPr lang="en-US" dirty="0" smtClean="0"/>
              <a:t> of the population  will be over </a:t>
            </a:r>
            <a:r>
              <a:rPr lang="en-US" dirty="0"/>
              <a:t>65 </a:t>
            </a:r>
            <a:r>
              <a:rPr lang="en-US" dirty="0" smtClean="0"/>
              <a:t> </a:t>
            </a:r>
          </a:p>
          <a:p>
            <a:pPr algn="ctr">
              <a:lnSpc>
                <a:spcPct val="150000"/>
              </a:lnSpc>
            </a:pPr>
            <a:r>
              <a:rPr lang="en-US" u="sng" dirty="0" smtClean="0"/>
              <a:t>Spain forecasts</a:t>
            </a:r>
            <a:r>
              <a:rPr lang="en-US" dirty="0" smtClean="0"/>
              <a:t>: In 2050, </a:t>
            </a:r>
            <a:r>
              <a:rPr lang="en-US" b="1" dirty="0" smtClean="0"/>
              <a:t>31%</a:t>
            </a:r>
            <a:r>
              <a:rPr lang="en-US" dirty="0" smtClean="0"/>
              <a:t> of the population will be over 65.</a:t>
            </a:r>
            <a:endParaRPr lang="es-ES" dirty="0"/>
          </a:p>
        </p:txBody>
      </p:sp>
      <p:pic>
        <p:nvPicPr>
          <p:cNvPr id="11" name="10 Imagen"/>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88640"/>
            <a:ext cx="6275040" cy="1143000"/>
          </a:xfrm>
        </p:spPr>
        <p:txBody>
          <a:bodyPr/>
          <a:lstStyle/>
          <a:p>
            <a:r>
              <a:rPr lang="en-US" b="1" dirty="0" smtClean="0"/>
              <a:t>Chronicity</a:t>
            </a:r>
            <a:endParaRPr lang="en-US" dirty="0"/>
          </a:p>
        </p:txBody>
      </p:sp>
      <p:pic>
        <p:nvPicPr>
          <p:cNvPr id="5" name="4 Imagen"/>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graphicFrame>
        <p:nvGraphicFramePr>
          <p:cNvPr id="6" name="5 Gráfico"/>
          <p:cNvGraphicFramePr/>
          <p:nvPr/>
        </p:nvGraphicFramePr>
        <p:xfrm>
          <a:off x="467544" y="1268760"/>
          <a:ext cx="8208912"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8" name="7 CuadroTexto"/>
          <p:cNvSpPr txBox="1"/>
          <p:nvPr/>
        </p:nvSpPr>
        <p:spPr>
          <a:xfrm>
            <a:off x="395536" y="5589240"/>
            <a:ext cx="8208912" cy="8803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i="1" dirty="0">
                <a:solidFill>
                  <a:schemeClr val="tx1"/>
                </a:solidFill>
              </a:rPr>
              <a:t>Chronic patients </a:t>
            </a:r>
            <a:r>
              <a:rPr lang="en-US" dirty="0">
                <a:solidFill>
                  <a:schemeClr val="tx1"/>
                </a:solidFill>
              </a:rPr>
              <a:t>account for </a:t>
            </a:r>
            <a:r>
              <a:rPr lang="en-US" b="1" dirty="0">
                <a:solidFill>
                  <a:schemeClr val="tx1"/>
                </a:solidFill>
              </a:rPr>
              <a:t>80%</a:t>
            </a:r>
            <a:r>
              <a:rPr lang="en-US" dirty="0">
                <a:solidFill>
                  <a:schemeClr val="tx1"/>
                </a:solidFill>
              </a:rPr>
              <a:t> of primary care consultations, </a:t>
            </a:r>
            <a:r>
              <a:rPr lang="en-US" b="1" dirty="0">
                <a:solidFill>
                  <a:schemeClr val="tx1"/>
                </a:solidFill>
              </a:rPr>
              <a:t>60%</a:t>
            </a:r>
            <a:r>
              <a:rPr lang="en-US" dirty="0">
                <a:solidFill>
                  <a:schemeClr val="tx1"/>
                </a:solidFill>
              </a:rPr>
              <a:t> of hospital admissions and </a:t>
            </a:r>
            <a:r>
              <a:rPr lang="en-US" b="1" dirty="0">
                <a:solidFill>
                  <a:schemeClr val="tx1"/>
                </a:solidFill>
              </a:rPr>
              <a:t>70%</a:t>
            </a:r>
            <a:r>
              <a:rPr lang="en-US" dirty="0">
                <a:solidFill>
                  <a:schemeClr val="tx1"/>
                </a:solidFill>
              </a:rPr>
              <a:t> of health expenditure</a:t>
            </a:r>
            <a:endParaRPr lang="es-ES" dirty="0">
              <a:solidFill>
                <a:schemeClr val="tx1"/>
              </a:solidFill>
            </a:endParaRPr>
          </a:p>
        </p:txBody>
      </p:sp>
      <p:sp>
        <p:nvSpPr>
          <p:cNvPr id="10" name="9 CuadroTexto"/>
          <p:cNvSpPr txBox="1"/>
          <p:nvPr/>
        </p:nvSpPr>
        <p:spPr>
          <a:xfrm>
            <a:off x="5364088" y="6334780"/>
            <a:ext cx="4427984" cy="523220"/>
          </a:xfrm>
          <a:prstGeom prst="rect">
            <a:avLst/>
          </a:prstGeom>
          <a:noFill/>
        </p:spPr>
        <p:txBody>
          <a:bodyPr wrap="square" rtlCol="0">
            <a:spAutoFit/>
          </a:bodyPr>
          <a:lstStyle/>
          <a:p>
            <a:pPr algn="ctr"/>
            <a:r>
              <a:rPr lang="en-US" sz="1400" dirty="0" smtClean="0"/>
              <a:t/>
            </a:r>
            <a:br>
              <a:rPr lang="en-US" sz="1400" dirty="0" smtClean="0"/>
            </a:br>
            <a:r>
              <a:rPr lang="en-US" sz="1400" dirty="0" smtClean="0"/>
              <a:t>Source: National Institute of Statistics (INE)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2372" t="11438" r="20033" b="14735"/>
          <a:stretch>
            <a:fillRect/>
          </a:stretch>
        </p:blipFill>
        <p:spPr bwMode="auto">
          <a:xfrm>
            <a:off x="4860032" y="3022398"/>
            <a:ext cx="4283968" cy="3736019"/>
          </a:xfrm>
          <a:prstGeom prst="rect">
            <a:avLst/>
          </a:prstGeom>
          <a:noFill/>
          <a:ln w="9525">
            <a:noFill/>
            <a:miter lim="800000"/>
            <a:headEnd/>
            <a:tailEnd/>
          </a:ln>
          <a:effectLst>
            <a:outerShdw blurRad="50800" dist="50800" dir="5400000" algn="ctr" rotWithShape="0">
              <a:srgbClr val="000000">
                <a:alpha val="17000"/>
              </a:srgbClr>
            </a:outerShdw>
          </a:effectLst>
        </p:spPr>
      </p:pic>
      <p:sp>
        <p:nvSpPr>
          <p:cNvPr id="2" name="1 Título"/>
          <p:cNvSpPr>
            <a:spLocks noGrp="1"/>
          </p:cNvSpPr>
          <p:nvPr>
            <p:ph type="title"/>
          </p:nvPr>
        </p:nvSpPr>
        <p:spPr>
          <a:xfrm>
            <a:off x="2267744" y="274638"/>
            <a:ext cx="6419056" cy="1143000"/>
          </a:xfrm>
        </p:spPr>
        <p:txBody>
          <a:bodyPr>
            <a:normAutofit/>
          </a:bodyPr>
          <a:lstStyle/>
          <a:p>
            <a:r>
              <a:rPr lang="en-US" b="1" dirty="0" smtClean="0"/>
              <a:t>Unhealthy habits</a:t>
            </a:r>
            <a:endParaRPr lang="en-US" b="1" dirty="0"/>
          </a:p>
        </p:txBody>
      </p:sp>
      <p:sp>
        <p:nvSpPr>
          <p:cNvPr id="3" name="2 Marcador de contenido"/>
          <p:cNvSpPr>
            <a:spLocks noGrp="1"/>
          </p:cNvSpPr>
          <p:nvPr>
            <p:ph idx="1"/>
          </p:nvPr>
        </p:nvSpPr>
        <p:spPr>
          <a:xfrm>
            <a:off x="119197" y="1628800"/>
            <a:ext cx="8435280" cy="4525963"/>
          </a:xfrm>
        </p:spPr>
        <p:txBody>
          <a:bodyPr>
            <a:normAutofit/>
          </a:bodyPr>
          <a:lstStyle/>
          <a:p>
            <a:pPr marL="177800" indent="-177800"/>
            <a:r>
              <a:rPr lang="en-US" b="1" dirty="0" smtClean="0"/>
              <a:t>Risk factors:</a:t>
            </a:r>
          </a:p>
          <a:p>
            <a:pPr marL="355600" indent="-260350">
              <a:buFont typeface="Wingdings" pitchFamily="2" charset="2"/>
              <a:buChar char="§"/>
            </a:pPr>
            <a:r>
              <a:rPr lang="en-US" b="1" dirty="0" smtClean="0"/>
              <a:t>Smoking</a:t>
            </a:r>
          </a:p>
          <a:p>
            <a:pPr marL="355600" indent="-260350">
              <a:buFont typeface="Wingdings" pitchFamily="2" charset="2"/>
              <a:buChar char="§"/>
            </a:pPr>
            <a:r>
              <a:rPr lang="en-US" b="1" dirty="0" smtClean="0"/>
              <a:t>Alcoholism</a:t>
            </a:r>
          </a:p>
          <a:p>
            <a:pPr marL="355600" indent="-260350">
              <a:buFont typeface="Wingdings" pitchFamily="2" charset="2"/>
              <a:buChar char="§"/>
            </a:pPr>
            <a:r>
              <a:rPr lang="en-US" b="1" dirty="0" smtClean="0"/>
              <a:t>Obesity</a:t>
            </a:r>
          </a:p>
          <a:p>
            <a:pPr marL="355600" indent="-260350">
              <a:buFont typeface="Wingdings" pitchFamily="2" charset="2"/>
              <a:buChar char="§"/>
            </a:pPr>
            <a:r>
              <a:rPr lang="en-US" b="1" dirty="0" smtClean="0"/>
              <a:t>Sedentary lifestyle</a:t>
            </a:r>
          </a:p>
          <a:p>
            <a:endParaRPr lang="es-ES" dirty="0"/>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grpSp>
        <p:nvGrpSpPr>
          <p:cNvPr id="4" name="6 Grupo"/>
          <p:cNvGrpSpPr/>
          <p:nvPr/>
        </p:nvGrpSpPr>
        <p:grpSpPr>
          <a:xfrm>
            <a:off x="395536" y="4869160"/>
            <a:ext cx="3312372" cy="1732459"/>
            <a:chOff x="2458613" y="1396751"/>
            <a:chExt cx="3312372" cy="1732459"/>
          </a:xfrm>
        </p:grpSpPr>
        <p:sp>
          <p:nvSpPr>
            <p:cNvPr id="8" name="7 Rectángulo redondeado"/>
            <p:cNvSpPr/>
            <p:nvPr/>
          </p:nvSpPr>
          <p:spPr>
            <a:xfrm>
              <a:off x="2458613" y="1396751"/>
              <a:ext cx="3312372" cy="1732459"/>
            </a:xfrm>
            <a:prstGeom prst="roundRect">
              <a:avLst/>
            </a:prstGeom>
          </p:spPr>
          <p:style>
            <a:lnRef idx="0">
              <a:schemeClr val="accent2"/>
            </a:lnRef>
            <a:fillRef idx="3">
              <a:schemeClr val="accent2"/>
            </a:fillRef>
            <a:effectRef idx="3">
              <a:schemeClr val="accent2"/>
            </a:effectRef>
            <a:fontRef idx="minor">
              <a:schemeClr val="lt1"/>
            </a:fontRef>
          </p:style>
        </p:sp>
        <p:sp>
          <p:nvSpPr>
            <p:cNvPr id="9" name="8 Rectángulo"/>
            <p:cNvSpPr/>
            <p:nvPr/>
          </p:nvSpPr>
          <p:spPr>
            <a:xfrm>
              <a:off x="2543185" y="1481323"/>
              <a:ext cx="3143228" cy="1563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en-US" sz="2400" b="1" kern="1200" spc="150" dirty="0" smtClean="0">
                  <a:ln w="11430"/>
                  <a:solidFill>
                    <a:srgbClr val="F8F8F8"/>
                  </a:solidFill>
                  <a:effectLst>
                    <a:outerShdw blurRad="25400" algn="tl" rotWithShape="0">
                      <a:srgbClr val="000000">
                        <a:alpha val="43000"/>
                      </a:srgbClr>
                    </a:outerShdw>
                  </a:effectLst>
                </a:rPr>
                <a:t>Responsible for almost 80% of coronary heart and stroke.</a:t>
              </a:r>
              <a:endParaRPr lang="es-ES" sz="2400" b="1" kern="1200" spc="150" dirty="0">
                <a:ln w="11430"/>
                <a:solidFill>
                  <a:srgbClr val="F8F8F8"/>
                </a:solidFill>
                <a:effectLst>
                  <a:outerShdw blurRad="25400" algn="tl" rotWithShape="0">
                    <a:srgbClr val="000000">
                      <a:alpha val="43000"/>
                    </a:srgbClr>
                  </a:outerShdw>
                </a:effectLs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1143000"/>
          </a:xfrm>
        </p:spPr>
        <p:txBody>
          <a:bodyPr/>
          <a:lstStyle/>
          <a:p>
            <a:r>
              <a:rPr lang="en-US" b="1" dirty="0" smtClean="0"/>
              <a:t>Immigration</a:t>
            </a:r>
            <a:endParaRPr lang="en-US" dirty="0"/>
          </a:p>
        </p:txBody>
      </p:sp>
      <p:pic>
        <p:nvPicPr>
          <p:cNvPr id="5" name="4 Marcador de contenido" descr="nurse.jpg"/>
          <p:cNvPicPr>
            <a:picLocks noGrp="1" noChangeAspect="1"/>
          </p:cNvPicPr>
          <p:nvPr>
            <p:ph idx="1"/>
          </p:nvPr>
        </p:nvPicPr>
        <p:blipFill>
          <a:blip r:embed="rId3" cstate="print"/>
          <a:stretch>
            <a:fillRect/>
          </a:stretch>
        </p:blipFill>
        <p:spPr>
          <a:xfrm>
            <a:off x="0" y="3573016"/>
            <a:ext cx="9144000" cy="3284984"/>
          </a:xfr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6" name="5 CuadroTexto"/>
          <p:cNvSpPr txBox="1"/>
          <p:nvPr/>
        </p:nvSpPr>
        <p:spPr>
          <a:xfrm>
            <a:off x="395536" y="1268760"/>
            <a:ext cx="8568952" cy="2831544"/>
          </a:xfrm>
          <a:prstGeom prst="rect">
            <a:avLst/>
          </a:prstGeom>
          <a:noFill/>
        </p:spPr>
        <p:txBody>
          <a:bodyPr wrap="square" rtlCol="0">
            <a:spAutoFit/>
          </a:bodyPr>
          <a:lstStyle/>
          <a:p>
            <a:r>
              <a:rPr lang="en-US" sz="3100" dirty="0" smtClean="0"/>
              <a:t>This phenomenon has caused controversy</a:t>
            </a:r>
          </a:p>
          <a:p>
            <a:r>
              <a:rPr lang="en-US" sz="3100" b="1" dirty="0" smtClean="0">
                <a:solidFill>
                  <a:schemeClr val="tx2">
                    <a:lumMod val="60000"/>
                    <a:lumOff val="40000"/>
                  </a:schemeClr>
                </a:solidFill>
                <a:effectLst>
                  <a:outerShdw blurRad="38100" dist="38100" dir="2700000" algn="tl">
                    <a:srgbClr val="000000">
                      <a:alpha val="43137"/>
                    </a:srgbClr>
                  </a:outerShdw>
                </a:effectLst>
              </a:rPr>
              <a:t>Real issue</a:t>
            </a:r>
            <a:r>
              <a:rPr lang="en-US" sz="3100" b="1" dirty="0" smtClean="0">
                <a:solidFill>
                  <a:schemeClr val="tx2">
                    <a:lumMod val="60000"/>
                    <a:lumOff val="40000"/>
                  </a:schemeClr>
                </a:solidFill>
              </a:rPr>
              <a:t>:  </a:t>
            </a:r>
            <a:r>
              <a:rPr lang="en-US" sz="3100" dirty="0" smtClean="0"/>
              <a:t>the little tradition of immigrants in health care system</a:t>
            </a:r>
          </a:p>
          <a:p>
            <a:r>
              <a:rPr lang="en-US" sz="3100" b="1" dirty="0" smtClean="0">
                <a:solidFill>
                  <a:schemeClr val="tx2">
                    <a:lumMod val="60000"/>
                    <a:lumOff val="40000"/>
                  </a:schemeClr>
                </a:solidFill>
                <a:effectLst>
                  <a:outerShdw blurRad="38100" dist="38100" dir="2700000" algn="tl">
                    <a:srgbClr val="000000">
                      <a:alpha val="43137"/>
                    </a:srgbClr>
                  </a:outerShdw>
                </a:effectLst>
              </a:rPr>
              <a:t>Solution</a:t>
            </a:r>
            <a:r>
              <a:rPr lang="en-US" sz="3100" b="1" dirty="0" smtClean="0">
                <a:solidFill>
                  <a:schemeClr val="tx2">
                    <a:lumMod val="60000"/>
                    <a:lumOff val="40000"/>
                  </a:schemeClr>
                </a:solidFill>
              </a:rPr>
              <a:t>: </a:t>
            </a:r>
            <a:r>
              <a:rPr lang="en-US" sz="3100" dirty="0" smtClean="0"/>
              <a:t>proper use and rational distribution of health available resources</a:t>
            </a: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s-enfermos-cronicos-denuncian-que-el-paciente-no-esta-en-el-centro-del-sistema-sanitario.jpg"/>
          <p:cNvPicPr>
            <a:picLocks noChangeAspect="1"/>
          </p:cNvPicPr>
          <p:nvPr/>
        </p:nvPicPr>
        <p:blipFill>
          <a:blip r:embed="rId3" cstate="print"/>
          <a:stretch>
            <a:fillRect/>
          </a:stretch>
        </p:blipFill>
        <p:spPr>
          <a:xfrm>
            <a:off x="0" y="1412776"/>
            <a:ext cx="9144000" cy="6089904"/>
          </a:xfrm>
          <a:prstGeom prst="rect">
            <a:avLst/>
          </a:prstGeom>
        </p:spPr>
      </p:pic>
      <p:sp>
        <p:nvSpPr>
          <p:cNvPr id="6" name="5 Marcador de contenido"/>
          <p:cNvSpPr>
            <a:spLocks noGrp="1"/>
          </p:cNvSpPr>
          <p:nvPr>
            <p:ph idx="1"/>
          </p:nvPr>
        </p:nvSpPr>
        <p:spPr>
          <a:xfrm>
            <a:off x="107504" y="1844824"/>
            <a:ext cx="8820472" cy="4896544"/>
          </a:xfrm>
          <a:solidFill>
            <a:schemeClr val="accent5">
              <a:lumMod val="60000"/>
              <a:lumOff val="40000"/>
              <a:alpha val="30000"/>
            </a:schemeClr>
          </a:solidFill>
        </p:spPr>
        <p:txBody>
          <a:bodyPr>
            <a:normAutofit/>
          </a:bodyPr>
          <a:lstStyle/>
          <a:p>
            <a:pPr>
              <a:lnSpc>
                <a:spcPct val="110000"/>
              </a:lnSpc>
              <a:buBlip>
                <a:blip r:embed="rId4"/>
              </a:buBlip>
            </a:pPr>
            <a:r>
              <a:rPr lang="en-US" b="1" dirty="0" smtClean="0">
                <a:solidFill>
                  <a:srgbClr val="FFC000"/>
                </a:solidFill>
                <a:effectLst>
                  <a:outerShdw blurRad="38100" dist="38100" dir="2700000" algn="tl">
                    <a:srgbClr val="000000">
                      <a:alpha val="43137"/>
                    </a:srgbClr>
                  </a:outerShdw>
                </a:effectLst>
              </a:rPr>
              <a:t>2</a:t>
            </a:r>
            <a:r>
              <a:rPr lang="en-US" b="1" baseline="30000" dirty="0" smtClean="0">
                <a:solidFill>
                  <a:srgbClr val="FFC000"/>
                </a:solidFill>
                <a:effectLst>
                  <a:outerShdw blurRad="38100" dist="38100" dir="2700000" algn="tl">
                    <a:srgbClr val="000000">
                      <a:alpha val="43137"/>
                    </a:srgbClr>
                  </a:outerShdw>
                </a:effectLst>
              </a:rPr>
              <a:t>nd</a:t>
            </a:r>
            <a:r>
              <a:rPr lang="en-US" b="1" dirty="0" smtClean="0"/>
              <a:t> </a:t>
            </a:r>
            <a:r>
              <a:rPr lang="en-US" dirty="0" smtClean="0"/>
              <a:t>major cause of the growth of </a:t>
            </a:r>
            <a:r>
              <a:rPr lang="en-US" b="1" dirty="0" smtClean="0">
                <a:solidFill>
                  <a:srgbClr val="FFCC00"/>
                </a:solidFill>
                <a:effectLst>
                  <a:outerShdw blurRad="38100" dist="38100" dir="2700000" algn="tl">
                    <a:srgbClr val="000000">
                      <a:alpha val="43137"/>
                    </a:srgbClr>
                  </a:outerShdw>
                </a:effectLst>
              </a:rPr>
              <a:t>health spending</a:t>
            </a:r>
            <a:r>
              <a:rPr lang="en-US" dirty="0" smtClean="0"/>
              <a:t>.</a:t>
            </a:r>
          </a:p>
          <a:p>
            <a:pPr>
              <a:lnSpc>
                <a:spcPct val="110000"/>
              </a:lnSpc>
              <a:buBlip>
                <a:blip r:embed="rId4"/>
              </a:buBlip>
            </a:pPr>
            <a:r>
              <a:rPr lang="en-US" b="1" dirty="0" smtClean="0">
                <a:solidFill>
                  <a:srgbClr val="FFC000"/>
                </a:solidFill>
                <a:effectLst>
                  <a:outerShdw blurRad="38100" dist="38100" dir="2700000" algn="tl">
                    <a:srgbClr val="000000">
                      <a:alpha val="43137"/>
                    </a:srgbClr>
                  </a:outerShdw>
                </a:effectLst>
              </a:rPr>
              <a:t>Pharmaceutical spending </a:t>
            </a:r>
            <a:r>
              <a:rPr lang="en-US" dirty="0" smtClean="0"/>
              <a:t>represents </a:t>
            </a:r>
            <a:r>
              <a:rPr lang="en-US" b="1" dirty="0" smtClean="0">
                <a:solidFill>
                  <a:srgbClr val="FFC000"/>
                </a:solidFill>
                <a:effectLst>
                  <a:outerShdw blurRad="38100" dist="38100" dir="2700000" algn="tl">
                    <a:srgbClr val="000000">
                      <a:alpha val="43137"/>
                    </a:srgbClr>
                  </a:outerShdw>
                </a:effectLst>
              </a:rPr>
              <a:t>18% </a:t>
            </a:r>
            <a:r>
              <a:rPr lang="en-US" b="1" dirty="0" smtClean="0">
                <a:solidFill>
                  <a:srgbClr val="FFC000"/>
                </a:solidFill>
                <a:effectLst>
                  <a:outerShdw blurRad="38100" dist="38100" dir="2700000" algn="tl">
                    <a:srgbClr val="000000">
                      <a:alpha val="43137"/>
                    </a:srgbClr>
                  </a:outerShdw>
                </a:effectLst>
              </a:rPr>
              <a:t>- 22% </a:t>
            </a:r>
            <a:r>
              <a:rPr lang="en-US" dirty="0" smtClean="0"/>
              <a:t>of </a:t>
            </a:r>
            <a:r>
              <a:rPr lang="en-US" dirty="0" smtClean="0"/>
              <a:t>health care spending. The biggest expense is explained by increased on the consumption.</a:t>
            </a:r>
          </a:p>
          <a:p>
            <a:pPr>
              <a:lnSpc>
                <a:spcPct val="110000"/>
              </a:lnSpc>
              <a:buBlip>
                <a:blip r:embed="rId4"/>
              </a:buBlip>
            </a:pPr>
            <a:r>
              <a:rPr lang="en-US" dirty="0" smtClean="0"/>
              <a:t>Approximately </a:t>
            </a:r>
            <a:r>
              <a:rPr lang="en-US" dirty="0" smtClean="0">
                <a:solidFill>
                  <a:srgbClr val="FFC000"/>
                </a:solidFill>
                <a:effectLst>
                  <a:outerShdw blurRad="38100" dist="38100" dir="2700000" algn="tl">
                    <a:srgbClr val="000000">
                      <a:alpha val="43137"/>
                    </a:srgbClr>
                  </a:outerShdw>
                </a:effectLst>
              </a:rPr>
              <a:t>70% </a:t>
            </a:r>
            <a:r>
              <a:rPr lang="en-US" dirty="0" smtClean="0"/>
              <a:t>of the Spanish population consumes more than a medical prescription </a:t>
            </a:r>
            <a:r>
              <a:rPr lang="en-US" b="1" u="sng" dirty="0" smtClean="0">
                <a:solidFill>
                  <a:srgbClr val="FFCC00"/>
                </a:solidFill>
                <a:effectLst>
                  <a:outerShdw blurRad="38100" dist="38100" dir="2700000" algn="tl">
                    <a:srgbClr val="000000">
                      <a:alpha val="43137"/>
                    </a:srgbClr>
                  </a:outerShdw>
                </a:effectLst>
              </a:rPr>
              <a:t>per week</a:t>
            </a:r>
            <a:r>
              <a:rPr lang="es-ES" b="1" u="sng" dirty="0">
                <a:solidFill>
                  <a:srgbClr val="FFCC00"/>
                </a:solidFill>
                <a:effectLst>
                  <a:outerShdw blurRad="38100" dist="38100" dir="2700000" algn="tl">
                    <a:srgbClr val="000000">
                      <a:alpha val="43137"/>
                    </a:srgbClr>
                  </a:outerShdw>
                </a:effectLst>
              </a:rPr>
              <a:t>.</a:t>
            </a:r>
            <a:endParaRPr lang="en-US" b="1" u="sng" dirty="0" smtClean="0">
              <a:solidFill>
                <a:srgbClr val="FFCC00"/>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2267744" y="274638"/>
            <a:ext cx="6480720" cy="1138138"/>
          </a:xfrm>
        </p:spPr>
        <p:txBody>
          <a:bodyPr>
            <a:noAutofit/>
          </a:bodyPr>
          <a:lstStyle/>
          <a:p>
            <a:r>
              <a:rPr lang="en-US" sz="3600" b="1" dirty="0"/>
              <a:t>D</a:t>
            </a:r>
            <a:r>
              <a:rPr lang="en-US" sz="3600" b="1" dirty="0" smtClean="0"/>
              <a:t>rug spending, inflation rates and inefficiency of the system</a:t>
            </a:r>
            <a:endParaRPr lang="es-ES" sz="3600" b="1" dirty="0"/>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blue-virus-440.jpg"/>
          <p:cNvPicPr>
            <a:picLocks noChangeAspect="1"/>
          </p:cNvPicPr>
          <p:nvPr/>
        </p:nvPicPr>
        <p:blipFill>
          <a:blip r:embed="rId3" cstate="print">
            <a:lum bright="24000"/>
          </a:blip>
          <a:srcRect l="19188" t="42440" r="5812"/>
          <a:stretch>
            <a:fillRect/>
          </a:stretch>
        </p:blipFill>
        <p:spPr>
          <a:xfrm rot="16200000">
            <a:off x="4070226" y="1784226"/>
            <a:ext cx="6858000" cy="3289548"/>
          </a:xfrm>
          <a:prstGeom prst="rect">
            <a:avLst/>
          </a:prstGeom>
        </p:spPr>
      </p:pic>
      <p:sp>
        <p:nvSpPr>
          <p:cNvPr id="3" name="2 Título"/>
          <p:cNvSpPr>
            <a:spLocks noGrp="1"/>
          </p:cNvSpPr>
          <p:nvPr>
            <p:ph type="title"/>
          </p:nvPr>
        </p:nvSpPr>
        <p:spPr>
          <a:xfrm>
            <a:off x="2339752" y="188640"/>
            <a:ext cx="6408712" cy="1143000"/>
          </a:xfrm>
        </p:spPr>
        <p:txBody>
          <a:bodyPr/>
          <a:lstStyle/>
          <a:p>
            <a:r>
              <a:rPr lang="en-US" b="1" dirty="0" smtClean="0"/>
              <a:t>3. Emerging diseases</a:t>
            </a:r>
            <a:endParaRPr lang="en-US" dirty="0"/>
          </a:p>
        </p:txBody>
      </p:sp>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9" name="8 Marcador de contenido"/>
          <p:cNvSpPr>
            <a:spLocks noGrp="1"/>
          </p:cNvSpPr>
          <p:nvPr>
            <p:ph idx="1"/>
          </p:nvPr>
        </p:nvSpPr>
        <p:spPr>
          <a:xfrm>
            <a:off x="323528" y="1340768"/>
            <a:ext cx="8820472" cy="5184576"/>
          </a:xfrm>
          <a:noFill/>
        </p:spPr>
        <p:txBody>
          <a:bodyPr>
            <a:normAutofit fontScale="25000" lnSpcReduction="20000"/>
          </a:bodyPr>
          <a:lstStyle/>
          <a:p>
            <a:pPr>
              <a:lnSpc>
                <a:spcPct val="120000"/>
              </a:lnSpc>
            </a:pPr>
            <a:r>
              <a:rPr lang="en-US" sz="11200" b="1" dirty="0" smtClean="0">
                <a:solidFill>
                  <a:schemeClr val="tx2">
                    <a:lumMod val="60000"/>
                    <a:lumOff val="40000"/>
                  </a:schemeClr>
                </a:solidFill>
                <a:effectLst>
                  <a:outerShdw blurRad="38100" dist="38100" dir="2700000" algn="tl">
                    <a:srgbClr val="000000">
                      <a:alpha val="43137"/>
                    </a:srgbClr>
                  </a:outerShdw>
                </a:effectLst>
              </a:rPr>
              <a:t>Globalizing human activities:</a:t>
            </a:r>
            <a:r>
              <a:rPr lang="en-US" sz="9600" dirty="0" smtClean="0"/>
              <a:t/>
            </a:r>
            <a:br>
              <a:rPr lang="en-US" sz="9600" dirty="0" smtClean="0"/>
            </a:br>
            <a:r>
              <a:rPr lang="en-US" sz="9600" dirty="0" smtClean="0"/>
              <a:t>World Population Growth</a:t>
            </a:r>
            <a:br>
              <a:rPr lang="en-US" sz="9600" dirty="0" smtClean="0"/>
            </a:br>
            <a:r>
              <a:rPr lang="en-US" sz="9600" dirty="0" smtClean="0"/>
              <a:t>Emigration, International travel</a:t>
            </a:r>
            <a:br>
              <a:rPr lang="en-US" sz="9600" dirty="0" smtClean="0"/>
            </a:br>
            <a:r>
              <a:rPr lang="en-US" sz="9600" dirty="0" smtClean="0"/>
              <a:t>World trade</a:t>
            </a:r>
            <a:br>
              <a:rPr lang="en-US" sz="9600" dirty="0" smtClean="0"/>
            </a:br>
            <a:r>
              <a:rPr lang="en-US" sz="9600" dirty="0" smtClean="0"/>
              <a:t>Climate change</a:t>
            </a:r>
          </a:p>
          <a:p>
            <a:pPr>
              <a:lnSpc>
                <a:spcPct val="120000"/>
              </a:lnSpc>
              <a:buNone/>
            </a:pPr>
            <a:endParaRPr lang="en-US" sz="3600" dirty="0" smtClean="0"/>
          </a:p>
          <a:p>
            <a:pPr>
              <a:lnSpc>
                <a:spcPct val="120000"/>
              </a:lnSpc>
            </a:pPr>
            <a:r>
              <a:rPr lang="en-US" sz="11200" b="1" dirty="0" smtClean="0">
                <a:solidFill>
                  <a:schemeClr val="tx2">
                    <a:lumMod val="60000"/>
                    <a:lumOff val="40000"/>
                  </a:schemeClr>
                </a:solidFill>
                <a:effectLst>
                  <a:outerShdw blurRad="38100" dist="38100" dir="2700000" algn="tl">
                    <a:srgbClr val="000000">
                      <a:alpha val="43137"/>
                    </a:srgbClr>
                  </a:outerShdw>
                </a:effectLst>
              </a:rPr>
              <a:t>Increased risk population</a:t>
            </a:r>
            <a:r>
              <a:rPr lang="en-US" sz="11200" b="1" dirty="0" smtClean="0">
                <a:solidFill>
                  <a:schemeClr val="tx2">
                    <a:lumMod val="60000"/>
                    <a:lumOff val="40000"/>
                  </a:schemeClr>
                </a:solidFill>
              </a:rPr>
              <a:t>: </a:t>
            </a:r>
            <a:r>
              <a:rPr lang="en-US" sz="9600" dirty="0" smtClean="0"/>
              <a:t/>
            </a:r>
            <a:br>
              <a:rPr lang="en-US" sz="9600" dirty="0" smtClean="0"/>
            </a:br>
            <a:r>
              <a:rPr lang="en-US" sz="9600" dirty="0" smtClean="0"/>
              <a:t>Ageing,  </a:t>
            </a:r>
            <a:r>
              <a:rPr lang="en-US" sz="9600" dirty="0" err="1" smtClean="0"/>
              <a:t>immunocompromised</a:t>
            </a:r>
            <a:r>
              <a:rPr lang="en-US" sz="9600" dirty="0" smtClean="0"/>
              <a:t/>
            </a:r>
            <a:br>
              <a:rPr lang="en-US" sz="9600" dirty="0" smtClean="0"/>
            </a:br>
            <a:r>
              <a:rPr lang="en-US" sz="9600" dirty="0" smtClean="0"/>
              <a:t>Poverty, risk practices</a:t>
            </a:r>
            <a:br>
              <a:rPr lang="en-US" sz="9600" dirty="0" smtClean="0"/>
            </a:br>
            <a:r>
              <a:rPr lang="en-US" sz="9600" dirty="0" smtClean="0"/>
              <a:t>Health infrastructure deficit</a:t>
            </a:r>
          </a:p>
          <a:p>
            <a:pPr>
              <a:lnSpc>
                <a:spcPct val="120000"/>
              </a:lnSpc>
            </a:pPr>
            <a:endParaRPr lang="en-US" sz="3600" dirty="0" smtClean="0"/>
          </a:p>
          <a:p>
            <a:pPr>
              <a:lnSpc>
                <a:spcPct val="120000"/>
              </a:lnSpc>
            </a:pPr>
            <a:r>
              <a:rPr lang="en-US" sz="11200" b="1" dirty="0" smtClean="0">
                <a:solidFill>
                  <a:schemeClr val="tx2">
                    <a:lumMod val="60000"/>
                    <a:lumOff val="40000"/>
                  </a:schemeClr>
                </a:solidFill>
                <a:effectLst>
                  <a:outerShdw blurRad="38100" dist="38100" dir="2700000" algn="tl">
                    <a:srgbClr val="000000">
                      <a:alpha val="43137"/>
                    </a:srgbClr>
                  </a:outerShdw>
                </a:effectLst>
              </a:rPr>
              <a:t>Pathogens adaptation and change: </a:t>
            </a:r>
            <a:r>
              <a:rPr lang="en-US" sz="9600" dirty="0" smtClean="0"/>
              <a:t/>
            </a:r>
            <a:br>
              <a:rPr lang="en-US" sz="9600" dirty="0" smtClean="0"/>
            </a:br>
            <a:r>
              <a:rPr lang="en-US" sz="9600" dirty="0" smtClean="0"/>
              <a:t>Antibiotic resistance</a:t>
            </a:r>
            <a:br>
              <a:rPr lang="en-US" sz="9600" dirty="0" smtClean="0"/>
            </a:br>
            <a:r>
              <a:rPr lang="en-US" sz="9600" dirty="0" smtClean="0"/>
              <a:t>Expansion, new environments, reservoirs, vectors</a:t>
            </a: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Mobatia-Health-Care-App.jpg"/>
          <p:cNvPicPr>
            <a:picLocks noChangeAspect="1"/>
          </p:cNvPicPr>
          <p:nvPr/>
        </p:nvPicPr>
        <p:blipFill>
          <a:blip r:embed="rId3" cstate="print">
            <a:duotone>
              <a:schemeClr val="accent3">
                <a:shade val="45000"/>
                <a:satMod val="135000"/>
              </a:schemeClr>
              <a:prstClr val="white"/>
            </a:duotone>
          </a:blip>
          <a:stretch>
            <a:fillRect/>
          </a:stretch>
        </p:blipFill>
        <p:spPr>
          <a:xfrm>
            <a:off x="-828600" y="0"/>
            <a:ext cx="10283044" cy="6858000"/>
          </a:xfrm>
          <a:prstGeom prst="rect">
            <a:avLst/>
          </a:prstGeom>
        </p:spPr>
      </p:pic>
      <p:sp>
        <p:nvSpPr>
          <p:cNvPr id="2" name="1 Título"/>
          <p:cNvSpPr>
            <a:spLocks noGrp="1"/>
          </p:cNvSpPr>
          <p:nvPr>
            <p:ph type="ctrTitle"/>
          </p:nvPr>
        </p:nvSpPr>
        <p:spPr>
          <a:xfrm>
            <a:off x="683568" y="5157192"/>
            <a:ext cx="7772400" cy="1470025"/>
          </a:xfrm>
          <a:solidFill>
            <a:schemeClr val="accent5">
              <a:lumMod val="40000"/>
              <a:lumOff val="60000"/>
              <a:alpha val="31000"/>
            </a:schemeClr>
          </a:solidFill>
        </p:spPr>
        <p:txBody>
          <a:bodyPr>
            <a:normAutofit/>
          </a:bodyPr>
          <a:lstStyle/>
          <a:p>
            <a:r>
              <a:rPr lang="en-US" b="1" dirty="0" smtClean="0"/>
              <a:t>HOW CAN THIS CHALLENGES BE FACED?</a:t>
            </a:r>
            <a:endParaRPr lang="es-ES" b="1" dirty="0"/>
          </a:p>
        </p:txBody>
      </p:sp>
      <p:pic>
        <p:nvPicPr>
          <p:cNvPr id="5" name="4 Imagen"/>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s-ES_tradnl" sz="2000" dirty="0" err="1" smtClean="0"/>
              <a:t>How</a:t>
            </a:r>
            <a:r>
              <a:rPr lang="es-ES_tradnl" sz="2000" dirty="0" smtClean="0"/>
              <a:t> </a:t>
            </a:r>
            <a:r>
              <a:rPr lang="es-ES_tradnl" sz="2000" dirty="0" err="1" smtClean="0"/>
              <a:t>these</a:t>
            </a:r>
            <a:r>
              <a:rPr lang="es-ES_tradnl" sz="2000" dirty="0" smtClean="0"/>
              <a:t> </a:t>
            </a:r>
            <a:r>
              <a:rPr lang="es-ES_tradnl" sz="2000" dirty="0" err="1" smtClean="0"/>
              <a:t>challenges</a:t>
            </a:r>
            <a:r>
              <a:rPr lang="es-ES_tradnl" sz="2000" dirty="0" smtClean="0"/>
              <a:t> are </a:t>
            </a:r>
            <a:r>
              <a:rPr lang="es-ES_tradnl" sz="2000" dirty="0" err="1" smtClean="0"/>
              <a:t>being</a:t>
            </a:r>
            <a:r>
              <a:rPr lang="es-ES_tradnl" sz="2000" dirty="0" smtClean="0"/>
              <a:t> </a:t>
            </a:r>
            <a:r>
              <a:rPr lang="es-ES_tradnl" sz="2000" dirty="0" err="1" smtClean="0"/>
              <a:t>faced</a:t>
            </a:r>
            <a:r>
              <a:rPr lang="es-ES_tradnl" sz="2000" dirty="0" smtClean="0"/>
              <a:t> in </a:t>
            </a:r>
            <a:r>
              <a:rPr lang="es-ES_tradnl" sz="2000" b="1" dirty="0" err="1" smtClean="0">
                <a:effectLst>
                  <a:outerShdw blurRad="38100" dist="38100" dir="2700000" algn="tl">
                    <a:srgbClr val="000000">
                      <a:alpha val="43137"/>
                    </a:srgbClr>
                  </a:outerShdw>
                </a:effectLst>
              </a:rPr>
              <a:t>Basque</a:t>
            </a:r>
            <a:r>
              <a:rPr lang="es-ES_tradnl" sz="2000" b="1" dirty="0" smtClean="0">
                <a:effectLst>
                  <a:outerShdw blurRad="38100" dist="38100" dir="2700000" algn="tl">
                    <a:srgbClr val="000000">
                      <a:alpha val="43137"/>
                    </a:srgbClr>
                  </a:outerShdw>
                </a:effectLst>
              </a:rPr>
              <a:t> Country</a:t>
            </a:r>
            <a:endParaRPr lang="en-US" sz="2000" b="1" dirty="0">
              <a:effectLst>
                <a:outerShdw blurRad="38100" dist="38100" dir="2700000" algn="tl">
                  <a:srgbClr val="000000">
                    <a:alpha val="43137"/>
                  </a:srgbClr>
                </a:outerShdw>
              </a:effectLst>
            </a:endParaRPr>
          </a:p>
        </p:txBody>
      </p:sp>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538" y="2217017"/>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3059832" y="2345228"/>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LONG </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pic>
        <p:nvPicPr>
          <p:cNvPr id="15" name="Picture 1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67" y="2204864"/>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611561" y="2333075"/>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SHORT</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13" name="TextBox 12"/>
          <p:cNvSpPr txBox="1"/>
          <p:nvPr/>
        </p:nvSpPr>
        <p:spPr>
          <a:xfrm>
            <a:off x="611561" y="4149080"/>
            <a:ext cx="1944215" cy="646331"/>
          </a:xfrm>
          <a:prstGeom prst="rect">
            <a:avLst/>
          </a:prstGeom>
          <a:noFill/>
          <a:ln>
            <a:solidFill>
              <a:schemeClr val="tx1">
                <a:lumMod val="50000"/>
                <a:lumOff val="50000"/>
              </a:schemeClr>
            </a:solidFill>
          </a:ln>
        </p:spPr>
        <p:txBody>
          <a:bodyPr wrap="square" rtlCol="0">
            <a:spAutoFit/>
          </a:bodyPr>
          <a:lstStyle/>
          <a:p>
            <a:pPr algn="ctr"/>
            <a:r>
              <a:rPr lang="en-US" dirty="0" smtClean="0"/>
              <a:t>Classic cost driven management</a:t>
            </a:r>
            <a:endParaRPr lang="en-US" dirty="0"/>
          </a:p>
        </p:txBody>
      </p:sp>
      <p:sp>
        <p:nvSpPr>
          <p:cNvPr id="18" name="TextBox 17"/>
          <p:cNvSpPr txBox="1"/>
          <p:nvPr/>
        </p:nvSpPr>
        <p:spPr>
          <a:xfrm>
            <a:off x="3084538" y="4121130"/>
            <a:ext cx="1919509" cy="646331"/>
          </a:xfrm>
          <a:prstGeom prst="rect">
            <a:avLst/>
          </a:prstGeom>
          <a:noFill/>
          <a:ln>
            <a:solidFill>
              <a:schemeClr val="tx1">
                <a:lumMod val="50000"/>
                <a:lumOff val="50000"/>
              </a:schemeClr>
            </a:solidFill>
          </a:ln>
        </p:spPr>
        <p:txBody>
          <a:bodyPr wrap="square" rtlCol="0">
            <a:spAutoFit/>
          </a:bodyPr>
          <a:lstStyle/>
          <a:p>
            <a:pPr algn="ctr"/>
            <a:r>
              <a:rPr lang="en-US" dirty="0" smtClean="0"/>
              <a:t>Proactive management</a:t>
            </a:r>
            <a:endParaRPr lang="en-US" dirty="0"/>
          </a:p>
        </p:txBody>
      </p:sp>
      <p:pic>
        <p:nvPicPr>
          <p:cNvPr id="2"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grpSp>
        <p:nvGrpSpPr>
          <p:cNvPr id="4" name="3 Grupo"/>
          <p:cNvGrpSpPr/>
          <p:nvPr/>
        </p:nvGrpSpPr>
        <p:grpSpPr>
          <a:xfrm>
            <a:off x="1475656" y="4941168"/>
            <a:ext cx="2736304" cy="1308729"/>
            <a:chOff x="1475656" y="4941168"/>
            <a:chExt cx="2736304" cy="1308729"/>
          </a:xfrm>
        </p:grpSpPr>
        <p:sp>
          <p:nvSpPr>
            <p:cNvPr id="3" name="2 Flecha curvada hacia arriba"/>
            <p:cNvSpPr/>
            <p:nvPr/>
          </p:nvSpPr>
          <p:spPr>
            <a:xfrm>
              <a:off x="2051720" y="4941168"/>
              <a:ext cx="1512168" cy="648072"/>
            </a:xfrm>
            <a:prstGeom prst="curvedUpArrow">
              <a:avLst/>
            </a:prstGeom>
            <a:blipFill>
              <a:blip r:embed="rId6" cstate="prin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2"/>
            <p:cNvSpPr txBox="1"/>
            <p:nvPr/>
          </p:nvSpPr>
          <p:spPr>
            <a:xfrm>
              <a:off x="1475656" y="5603566"/>
              <a:ext cx="2736304" cy="646331"/>
            </a:xfrm>
            <a:prstGeom prst="rect">
              <a:avLst/>
            </a:prstGeom>
            <a:noFill/>
            <a:ln>
              <a:noFill/>
            </a:ln>
          </p:spPr>
          <p:txBody>
            <a:bodyPr wrap="square" rtlCol="0">
              <a:spAutoFit/>
            </a:bodyPr>
            <a:lstStyle/>
            <a:p>
              <a:pPr algn="ctr"/>
              <a:r>
                <a:rPr lang="en-US" dirty="0" smtClean="0">
                  <a:solidFill>
                    <a:schemeClr val="tx1">
                      <a:lumMod val="50000"/>
                      <a:lumOff val="50000"/>
                    </a:schemeClr>
                  </a:solidFill>
                </a:rPr>
                <a:t>Saved funds are invested in proactive management</a:t>
              </a:r>
              <a:endParaRPr lang="en-US" dirty="0">
                <a:solidFill>
                  <a:schemeClr val="tx1">
                    <a:lumMod val="50000"/>
                    <a:lumOff val="50000"/>
                  </a:schemeClr>
                </a:solidFill>
              </a:endParaRPr>
            </a:p>
          </p:txBody>
        </p:sp>
      </p:grpSp>
    </p:spTree>
    <p:extLst>
      <p:ext uri="{BB962C8B-B14F-4D97-AF65-F5344CB8AC3E}">
        <p14:creationId xmlns:p14="http://schemas.microsoft.com/office/powerpoint/2010/main" val="25701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n-US" sz="2000" dirty="0" smtClean="0"/>
              <a:t>How these challenges are being faced in </a:t>
            </a:r>
            <a:r>
              <a:rPr lang="en-US" sz="2000" b="1" dirty="0" smtClean="0">
                <a:effectLst>
                  <a:outerShdw blurRad="38100" dist="38100" dir="2700000" algn="tl">
                    <a:srgbClr val="000000">
                      <a:alpha val="43137"/>
                    </a:srgbClr>
                  </a:outerShdw>
                </a:effectLst>
              </a:rPr>
              <a:t>Basque Country</a:t>
            </a:r>
            <a:endParaRPr lang="en-US" sz="2000" b="1" dirty="0">
              <a:effectLst>
                <a:outerShdw blurRad="38100" dist="38100" dir="2700000" algn="tl">
                  <a:srgbClr val="000000">
                    <a:alpha val="43137"/>
                  </a:srgbClr>
                </a:outerShdw>
              </a:effectLst>
            </a:endParaRPr>
          </a:p>
        </p:txBody>
      </p:sp>
      <p:grpSp>
        <p:nvGrpSpPr>
          <p:cNvPr id="2" name="1 Grupo"/>
          <p:cNvGrpSpPr/>
          <p:nvPr/>
        </p:nvGrpSpPr>
        <p:grpSpPr>
          <a:xfrm>
            <a:off x="35496" y="1988840"/>
            <a:ext cx="5904656" cy="3419121"/>
            <a:chOff x="35496" y="1738071"/>
            <a:chExt cx="5904656" cy="3419121"/>
          </a:xfrm>
        </p:grpSpPr>
        <p:pic>
          <p:nvPicPr>
            <p:cNvPr id="4" name="0 Imagen"/>
            <p:cNvPicPr/>
            <p:nvPr/>
          </p:nvPicPr>
          <p:blipFill>
            <a:blip r:embed="rId4" cstate="print">
              <a:extLst>
                <a:ext uri="{28A0092B-C50C-407E-A947-70E740481C1C}">
                  <a14:useLocalDpi xmlns:a14="http://schemas.microsoft.com/office/drawing/2010/main" val="0"/>
                </a:ext>
              </a:extLst>
            </a:blip>
            <a:stretch>
              <a:fillRect/>
            </a:stretch>
          </p:blipFill>
          <p:spPr>
            <a:xfrm>
              <a:off x="35496" y="1738071"/>
              <a:ext cx="5904656" cy="3384376"/>
            </a:xfrm>
            <a:prstGeom prst="rect">
              <a:avLst/>
            </a:prstGeom>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85"/>
            <a:stretch/>
          </p:blipFill>
          <p:spPr bwMode="auto">
            <a:xfrm>
              <a:off x="3275856" y="2898070"/>
              <a:ext cx="936104"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1659" y="4102900"/>
              <a:ext cx="938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99" r="9710" b="10148"/>
            <a:stretch/>
          </p:blipFill>
          <p:spPr bwMode="auto">
            <a:xfrm>
              <a:off x="1835696" y="2708920"/>
              <a:ext cx="792088" cy="65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7544" y="1738071"/>
              <a:ext cx="4824536" cy="369332"/>
            </a:xfrm>
            <a:prstGeom prst="rect">
              <a:avLst/>
            </a:prstGeom>
            <a:solidFill>
              <a:schemeClr val="bg1"/>
            </a:solidFill>
            <a:ln>
              <a:solidFill>
                <a:schemeClr val="bg1"/>
              </a:solidFill>
            </a:ln>
          </p:spPr>
          <p:txBody>
            <a:bodyPr wrap="square" rtlCol="0">
              <a:spAutoFit/>
            </a:bodyPr>
            <a:lstStyle/>
            <a:p>
              <a:r>
                <a:rPr lang="en-US" dirty="0" smtClean="0"/>
                <a:t>Three main objectives for health management</a:t>
              </a:r>
              <a:endParaRPr lang="en-US" dirty="0"/>
            </a:p>
          </p:txBody>
        </p:sp>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636"/>
            <a:stretch/>
          </p:blipFill>
          <p:spPr bwMode="auto">
            <a:xfrm>
              <a:off x="515303" y="4182467"/>
              <a:ext cx="168043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2345165"/>
              <a:ext cx="1401763"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3361"/>
            <a:stretch/>
          </p:blipFill>
          <p:spPr bwMode="auto">
            <a:xfrm>
              <a:off x="4572000" y="2840181"/>
              <a:ext cx="1296144"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11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3" name="2 CuadroTexto"/>
          <p:cNvSpPr txBox="1"/>
          <p:nvPr/>
        </p:nvSpPr>
        <p:spPr>
          <a:xfrm>
            <a:off x="2051720" y="476672"/>
            <a:ext cx="4032448" cy="1077218"/>
          </a:xfrm>
          <a:prstGeom prst="rect">
            <a:avLst/>
          </a:prstGeom>
          <a:noFill/>
        </p:spPr>
        <p:txBody>
          <a:bodyPr wrap="square" rtlCol="0">
            <a:spAutoFit/>
          </a:bodyPr>
          <a:lstStyle/>
          <a:p>
            <a:r>
              <a:rPr lang="es-ES" sz="2800" dirty="0" smtClean="0"/>
              <a:t>       </a:t>
            </a:r>
            <a:r>
              <a:rPr lang="es-ES" sz="2800" dirty="0" err="1" smtClean="0"/>
              <a:t>ACOs</a:t>
            </a:r>
            <a:r>
              <a:rPr lang="es-ES" sz="2800" dirty="0" smtClean="0"/>
              <a:t>  </a:t>
            </a:r>
            <a:r>
              <a:rPr lang="es-ES" sz="2800" dirty="0" err="1" smtClean="0"/>
              <a:t>model</a:t>
            </a:r>
            <a:endParaRPr lang="es-ES" sz="2800" dirty="0" smtClean="0"/>
          </a:p>
          <a:p>
            <a:endParaRPr lang="es-ES" dirty="0"/>
          </a:p>
          <a:p>
            <a:r>
              <a:rPr lang="es-ES" dirty="0" err="1" smtClean="0"/>
              <a:t>Accountable</a:t>
            </a:r>
            <a:r>
              <a:rPr lang="es-ES" dirty="0" smtClean="0"/>
              <a:t> </a:t>
            </a:r>
            <a:r>
              <a:rPr lang="es-ES" dirty="0" err="1" smtClean="0"/>
              <a:t>care</a:t>
            </a:r>
            <a:r>
              <a:rPr lang="es-ES" dirty="0" smtClean="0"/>
              <a:t> </a:t>
            </a:r>
            <a:r>
              <a:rPr lang="es-ES" dirty="0" err="1" smtClean="0"/>
              <a:t>organisations</a:t>
            </a:r>
            <a:endParaRPr lang="es-ES" dirty="0"/>
          </a:p>
        </p:txBody>
      </p:sp>
      <p:sp>
        <p:nvSpPr>
          <p:cNvPr id="7" name="6 CuadroTexto"/>
          <p:cNvSpPr txBox="1"/>
          <p:nvPr/>
        </p:nvSpPr>
        <p:spPr>
          <a:xfrm>
            <a:off x="515303" y="5733256"/>
            <a:ext cx="5208825" cy="646331"/>
          </a:xfrm>
          <a:prstGeom prst="rect">
            <a:avLst/>
          </a:prstGeom>
          <a:noFill/>
        </p:spPr>
        <p:txBody>
          <a:bodyPr wrap="square" rtlCol="0">
            <a:spAutoFit/>
          </a:bodyPr>
          <a:lstStyle/>
          <a:p>
            <a:r>
              <a:rPr lang="es-ES" dirty="0" smtClean="0"/>
              <a:t>Triple </a:t>
            </a:r>
            <a:r>
              <a:rPr lang="es-ES" dirty="0" err="1" smtClean="0"/>
              <a:t>Aim</a:t>
            </a:r>
            <a:r>
              <a:rPr lang="es-ES" dirty="0" smtClean="0"/>
              <a:t> </a:t>
            </a:r>
            <a:r>
              <a:rPr lang="es-ES" dirty="0" err="1" smtClean="0"/>
              <a:t>Initiative</a:t>
            </a:r>
            <a:r>
              <a:rPr lang="es-ES" dirty="0" smtClean="0"/>
              <a:t>  (</a:t>
            </a:r>
            <a:r>
              <a:rPr lang="es-ES" dirty="0" err="1" smtClean="0"/>
              <a:t>Institute</a:t>
            </a:r>
            <a:r>
              <a:rPr lang="es-ES" dirty="0" smtClean="0"/>
              <a:t> </a:t>
            </a:r>
            <a:r>
              <a:rPr lang="es-ES" dirty="0" err="1" smtClean="0"/>
              <a:t>for</a:t>
            </a:r>
            <a:r>
              <a:rPr lang="es-ES" dirty="0" smtClean="0"/>
              <a:t> </a:t>
            </a:r>
            <a:r>
              <a:rPr lang="es-ES" dirty="0" err="1" smtClean="0"/>
              <a:t>Healthcare</a:t>
            </a:r>
            <a:r>
              <a:rPr lang="es-ES" dirty="0" smtClean="0"/>
              <a:t> </a:t>
            </a:r>
            <a:r>
              <a:rPr lang="es-ES" dirty="0" err="1" smtClean="0"/>
              <a:t>Improvement</a:t>
            </a:r>
            <a:r>
              <a:rPr lang="es-ES" dirty="0" smtClean="0"/>
              <a:t>  - Cambridge Massachusetts)</a:t>
            </a:r>
            <a:endParaRPr lang="es-ES" dirty="0"/>
          </a:p>
        </p:txBody>
      </p:sp>
    </p:spTree>
    <p:extLst>
      <p:ext uri="{BB962C8B-B14F-4D97-AF65-F5344CB8AC3E}">
        <p14:creationId xmlns:p14="http://schemas.microsoft.com/office/powerpoint/2010/main" val="3000370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98" y="2852936"/>
            <a:ext cx="5626422" cy="576063"/>
          </a:xfrm>
          <a:solidFill>
            <a:schemeClr val="accent5">
              <a:lumMod val="20000"/>
              <a:lumOff val="80000"/>
            </a:schemeClr>
          </a:solidFill>
        </p:spPr>
        <p:txBody>
          <a:bodyPr>
            <a:normAutofit/>
          </a:bodyPr>
          <a:lstStyle/>
          <a:p>
            <a:pPr marL="0" indent="0">
              <a:buNone/>
            </a:pPr>
            <a:r>
              <a:rPr lang="en-US" sz="2800" dirty="0" smtClean="0"/>
              <a:t>1. Medicine standardization</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29057"/>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79512" y="1275123"/>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SHORT</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6" name="TextBox 5"/>
          <p:cNvSpPr txBox="1"/>
          <p:nvPr/>
        </p:nvSpPr>
        <p:spPr>
          <a:xfrm>
            <a:off x="2123726" y="1415678"/>
            <a:ext cx="3888433" cy="1077218"/>
          </a:xfrm>
          <a:prstGeom prst="rect">
            <a:avLst/>
          </a:prstGeom>
          <a:noFill/>
          <a:ln>
            <a:solidFill>
              <a:schemeClr val="bg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Classic cost driven management</a:t>
            </a:r>
            <a:endParaRPr lang="en-US" sz="3200" b="1" dirty="0">
              <a:effectLst>
                <a:outerShdw blurRad="38100" dist="38100" dir="2700000" algn="tl">
                  <a:srgbClr val="000000">
                    <a:alpha val="43137"/>
                  </a:srgbClr>
                </a:outerShdw>
              </a:effectLst>
            </a:endParaRPr>
          </a:p>
        </p:txBody>
      </p:sp>
      <p:sp>
        <p:nvSpPr>
          <p:cNvPr id="10" name="Content Placeholder 2"/>
          <p:cNvSpPr txBox="1">
            <a:spLocks/>
          </p:cNvSpPr>
          <p:nvPr/>
        </p:nvSpPr>
        <p:spPr>
          <a:xfrm>
            <a:off x="25698" y="4492695"/>
            <a:ext cx="5626422" cy="576063"/>
          </a:xfrm>
          <a:prstGeom prst="rect">
            <a:avLst/>
          </a:prstGeom>
          <a:solidFill>
            <a:schemeClr val="accent5">
              <a:lumMod val="20000"/>
              <a:lumOff val="80000"/>
            </a:schemeClr>
          </a:solidFill>
        </p:spPr>
        <p:txBody>
          <a:bodyPr vert="horz" lIns="91440" tIns="45720" rIns="91440" bIns="45720" rtlCol="0">
            <a:normAutofit/>
          </a:bodyPr>
          <a:lstStyle>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2. </a:t>
            </a:r>
            <a:r>
              <a:rPr lang="es-ES" dirty="0" err="1" smtClean="0"/>
              <a:t>Centralized</a:t>
            </a:r>
            <a:r>
              <a:rPr lang="es-ES" dirty="0" smtClean="0"/>
              <a:t> </a:t>
            </a:r>
            <a:r>
              <a:rPr lang="es-ES" dirty="0" err="1"/>
              <a:t>warehouse</a:t>
            </a:r>
            <a:endParaRPr lang="es-ES" dirty="0"/>
          </a:p>
        </p:txBody>
      </p:sp>
      <p:pic>
        <p:nvPicPr>
          <p:cNvPr id="7" name="Picture 2" descr="http://spinalandsportscare.com/wp-content/uploads/2013/09/Puzz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1" t="7020" r="8066" b="6473"/>
          <a:stretch/>
        </p:blipFill>
        <p:spPr bwMode="auto">
          <a:xfrm>
            <a:off x="3856591" y="3284984"/>
            <a:ext cx="1867537" cy="1370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25698" y="6060445"/>
            <a:ext cx="5626422" cy="536908"/>
          </a:xfrm>
          <a:prstGeom prst="rect">
            <a:avLst/>
          </a:prstGeom>
          <a:solidFill>
            <a:schemeClr val="accent5">
              <a:lumMod val="20000"/>
              <a:lumOff val="80000"/>
            </a:schemeClr>
          </a:solidFill>
        </p:spPr>
        <p:txBody>
          <a:bodyPr vert="horz" lIns="91440" tIns="45720" rIns="91440" bIns="45720" rtlCol="0">
            <a:normAutofit/>
          </a:bodyPr>
          <a:lstStyle>
            <a:defPPr>
              <a:defRPr lang="en-US"/>
            </a:defPPr>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3. </a:t>
            </a:r>
            <a:r>
              <a:rPr lang="es-ES" dirty="0" err="1" smtClean="0"/>
              <a:t>Service</a:t>
            </a:r>
            <a:r>
              <a:rPr lang="es-ES" dirty="0" smtClean="0"/>
              <a:t> </a:t>
            </a:r>
            <a:r>
              <a:rPr lang="es-ES" dirty="0" err="1"/>
              <a:t>joining</a:t>
            </a:r>
            <a:endParaRPr lang="es-ES" dirty="0"/>
          </a:p>
        </p:txBody>
      </p:sp>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n-US" sz="2000" dirty="0" smtClean="0"/>
              <a:t>How these challenges are being faced in </a:t>
            </a:r>
            <a:r>
              <a:rPr lang="en-US" sz="2000" b="1" dirty="0" smtClean="0">
                <a:effectLst>
                  <a:outerShdw blurRad="38100" dist="38100" dir="2700000" algn="tl">
                    <a:srgbClr val="000000">
                      <a:alpha val="43137"/>
                    </a:srgbClr>
                  </a:outerShdw>
                </a:effectLst>
              </a:rPr>
              <a:t>Basque Country</a:t>
            </a:r>
            <a:endParaRPr lang="en-US" sz="2000" b="1" dirty="0">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298" t="22134" r="22425" b="32932"/>
          <a:stretch/>
        </p:blipFill>
        <p:spPr bwMode="auto">
          <a:xfrm>
            <a:off x="3479585" y="5433236"/>
            <a:ext cx="1752781" cy="1320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1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3145969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36616511.jpg"/>
          <p:cNvPicPr>
            <a:picLocks noChangeAspect="1"/>
          </p:cNvPicPr>
          <p:nvPr/>
        </p:nvPicPr>
        <p:blipFill>
          <a:blip r:embed="rId3" cstate="print"/>
          <a:stretch>
            <a:fillRect/>
          </a:stretch>
        </p:blipFill>
        <p:spPr>
          <a:xfrm>
            <a:off x="0" y="1124744"/>
            <a:ext cx="9144000" cy="5733256"/>
          </a:xfrm>
          <a:prstGeom prst="rect">
            <a:avLst/>
          </a:prstGeom>
        </p:spPr>
      </p:pic>
      <p:sp>
        <p:nvSpPr>
          <p:cNvPr id="2" name="Title 1"/>
          <p:cNvSpPr>
            <a:spLocks noGrp="1"/>
          </p:cNvSpPr>
          <p:nvPr>
            <p:ph type="title"/>
          </p:nvPr>
        </p:nvSpPr>
        <p:spPr>
          <a:xfrm>
            <a:off x="288032" y="5733256"/>
            <a:ext cx="8604448" cy="980728"/>
          </a:xfrm>
          <a:solidFill>
            <a:schemeClr val="accent5">
              <a:lumMod val="40000"/>
              <a:lumOff val="60000"/>
              <a:alpha val="56000"/>
            </a:schemeClr>
          </a:solidFill>
        </p:spPr>
        <p:txBody>
          <a:bodyPr rtlCol="0">
            <a:noAutofit/>
          </a:bodyPr>
          <a:lstStyle/>
          <a:p>
            <a:pPr algn="ctr" eaLnBrk="1" fontAlgn="auto" hangingPunct="1">
              <a:spcAft>
                <a:spcPts val="0"/>
              </a:spcAft>
              <a:defRPr/>
            </a:pPr>
            <a:r>
              <a:rPr lang="en-GB" sz="4400" dirty="0" smtClean="0">
                <a:effectLst>
                  <a:outerShdw blurRad="38100" dist="38100" dir="2700000" algn="tl">
                    <a:srgbClr val="000000">
                      <a:alpha val="43137"/>
                    </a:srgbClr>
                  </a:outerShdw>
                </a:effectLst>
              </a:rPr>
              <a:t>A regional/value-based healthcare</a:t>
            </a:r>
          </a:p>
        </p:txBody>
      </p:sp>
      <p:pic>
        <p:nvPicPr>
          <p:cNvPr id="4" name="3 Imagen"/>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98" y="2931249"/>
            <a:ext cx="5626422" cy="576063"/>
          </a:xfrm>
          <a:solidFill>
            <a:schemeClr val="accent5">
              <a:lumMod val="20000"/>
              <a:lumOff val="80000"/>
            </a:schemeClr>
          </a:solidFill>
        </p:spPr>
        <p:txBody>
          <a:bodyPr>
            <a:normAutofit/>
          </a:bodyPr>
          <a:lstStyle/>
          <a:p>
            <a:pPr marL="0" indent="0">
              <a:buNone/>
            </a:pPr>
            <a:r>
              <a:rPr lang="en-US" sz="2800" dirty="0" smtClean="0"/>
              <a:t>1. Populations</a:t>
            </a:r>
            <a:r>
              <a:rPr lang="en-US" sz="2800" dirty="0"/>
              <a:t>’ stratification</a:t>
            </a:r>
            <a:endParaRPr lang="en-US" sz="2800" dirty="0" smtClean="0"/>
          </a:p>
        </p:txBody>
      </p:sp>
      <p:sp>
        <p:nvSpPr>
          <p:cNvPr id="5" name="TextBox 4"/>
          <p:cNvSpPr txBox="1"/>
          <p:nvPr/>
        </p:nvSpPr>
        <p:spPr>
          <a:xfrm>
            <a:off x="179512" y="753212"/>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SHORT</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10" name="Content Placeholder 2"/>
          <p:cNvSpPr txBox="1">
            <a:spLocks/>
          </p:cNvSpPr>
          <p:nvPr/>
        </p:nvSpPr>
        <p:spPr>
          <a:xfrm>
            <a:off x="25698" y="3819347"/>
            <a:ext cx="5626422" cy="576063"/>
          </a:xfrm>
          <a:prstGeom prst="rect">
            <a:avLst/>
          </a:prstGeom>
          <a:solidFill>
            <a:schemeClr val="accent5">
              <a:lumMod val="20000"/>
              <a:lumOff val="80000"/>
            </a:schemeClr>
          </a:solidFill>
        </p:spPr>
        <p:txBody>
          <a:bodyPr vert="horz" lIns="91440" tIns="45720" rIns="91440" bIns="45720" rtlCol="0">
            <a:normAutofit/>
          </a:bodyPr>
          <a:lstStyle>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2</a:t>
            </a:r>
            <a:r>
              <a:rPr lang="es-ES" dirty="0"/>
              <a:t>. </a:t>
            </a:r>
            <a:r>
              <a:rPr lang="es-ES" dirty="0" err="1" smtClean="0"/>
              <a:t>Electronic</a:t>
            </a:r>
            <a:r>
              <a:rPr lang="es-ES" dirty="0" smtClean="0"/>
              <a:t> </a:t>
            </a:r>
            <a:r>
              <a:rPr lang="es-ES" dirty="0" err="1"/>
              <a:t>prescription</a:t>
            </a:r>
            <a:endParaRPr lang="es-ES" dirty="0"/>
          </a:p>
        </p:txBody>
      </p:sp>
      <p:sp>
        <p:nvSpPr>
          <p:cNvPr id="11" name="Content Placeholder 2"/>
          <p:cNvSpPr txBox="1">
            <a:spLocks/>
          </p:cNvSpPr>
          <p:nvPr/>
        </p:nvSpPr>
        <p:spPr>
          <a:xfrm>
            <a:off x="25698" y="4707445"/>
            <a:ext cx="5626422" cy="536908"/>
          </a:xfrm>
          <a:prstGeom prst="rect">
            <a:avLst/>
          </a:prstGeom>
          <a:solidFill>
            <a:schemeClr val="accent5">
              <a:lumMod val="20000"/>
              <a:lumOff val="80000"/>
            </a:schemeClr>
          </a:solidFill>
        </p:spPr>
        <p:txBody>
          <a:bodyPr vert="horz" lIns="91440" tIns="45720" rIns="91440" bIns="45720" rtlCol="0">
            <a:normAutofit/>
          </a:bodyPr>
          <a:lstStyle>
            <a:defPPr>
              <a:defRPr lang="en-US"/>
            </a:defPPr>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3</a:t>
            </a:r>
            <a:r>
              <a:rPr lang="es-ES" dirty="0"/>
              <a:t>. </a:t>
            </a:r>
            <a:r>
              <a:rPr lang="es-ES" dirty="0" err="1" smtClean="0"/>
              <a:t>Integrated</a:t>
            </a:r>
            <a:r>
              <a:rPr lang="es-ES" dirty="0" smtClean="0"/>
              <a:t> </a:t>
            </a:r>
            <a:r>
              <a:rPr lang="es-ES" dirty="0" err="1"/>
              <a:t>health</a:t>
            </a:r>
            <a:r>
              <a:rPr lang="es-ES" dirty="0"/>
              <a:t> </a:t>
            </a:r>
            <a:r>
              <a:rPr lang="es-ES" dirty="0" err="1"/>
              <a:t>organization</a:t>
            </a:r>
            <a:endParaRPr lang="es-ES" dirty="0"/>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n-US" sz="2000" dirty="0" smtClean="0"/>
              <a:t>How these challenges are being faced in </a:t>
            </a:r>
            <a:r>
              <a:rPr lang="en-US" sz="2000" b="1" dirty="0" smtClean="0">
                <a:effectLst>
                  <a:outerShdw blurRad="38100" dist="38100" dir="2700000" algn="tl">
                    <a:srgbClr val="000000">
                      <a:alpha val="43137"/>
                    </a:srgbClr>
                  </a:outerShdw>
                </a:effectLst>
              </a:rPr>
              <a:t>Basque Country</a:t>
            </a:r>
            <a:endParaRPr lang="en-US" sz="2000" b="1" dirty="0">
              <a:effectLst>
                <a:outerShdw blurRad="38100" dist="38100" dir="2700000" algn="tl">
                  <a:srgbClr val="000000">
                    <a:alpha val="43137"/>
                  </a:srgbClr>
                </a:outerShdw>
              </a:effectLst>
            </a:endParaRPr>
          </a:p>
        </p:txBody>
      </p:sp>
      <p:pic>
        <p:nvPicPr>
          <p:cNvPr id="14" name="Picture 1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19" y="1129057"/>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179513" y="1257268"/>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LONG </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16" name="TextBox 15"/>
          <p:cNvSpPr txBox="1"/>
          <p:nvPr/>
        </p:nvSpPr>
        <p:spPr>
          <a:xfrm>
            <a:off x="2627784" y="1415678"/>
            <a:ext cx="2710199" cy="1077218"/>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r>
              <a:rPr lang="en-US" dirty="0"/>
              <a:t>Proactive management</a:t>
            </a:r>
          </a:p>
        </p:txBody>
      </p:sp>
      <p:sp>
        <p:nvSpPr>
          <p:cNvPr id="17" name="Content Placeholder 2"/>
          <p:cNvSpPr txBox="1">
            <a:spLocks/>
          </p:cNvSpPr>
          <p:nvPr/>
        </p:nvSpPr>
        <p:spPr>
          <a:xfrm>
            <a:off x="0" y="5556388"/>
            <a:ext cx="5626422" cy="536908"/>
          </a:xfrm>
          <a:prstGeom prst="rect">
            <a:avLst/>
          </a:prstGeom>
          <a:solidFill>
            <a:schemeClr val="accent5">
              <a:lumMod val="20000"/>
              <a:lumOff val="80000"/>
            </a:schemeClr>
          </a:solidFill>
        </p:spPr>
        <p:txBody>
          <a:bodyPr vert="horz" lIns="91440" tIns="45720" rIns="91440" bIns="45720" rtlCol="0">
            <a:normAutofit/>
          </a:bodyPr>
          <a:lstStyle>
            <a:defPPr>
              <a:defRPr lang="en-US"/>
            </a:defPPr>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4. </a:t>
            </a:r>
            <a:r>
              <a:rPr lang="es-ES" dirty="0" err="1" smtClean="0"/>
              <a:t>Chronicity</a:t>
            </a:r>
            <a:endParaRPr lang="es-ES" dirty="0"/>
          </a:p>
        </p:txBody>
      </p:sp>
      <p:pic>
        <p:nvPicPr>
          <p:cNvPr id="18" name="1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427884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98" y="2924945"/>
            <a:ext cx="5626422" cy="576063"/>
          </a:xfrm>
          <a:solidFill>
            <a:schemeClr val="accent5">
              <a:lumMod val="20000"/>
              <a:lumOff val="80000"/>
            </a:schemeClr>
          </a:solidFill>
        </p:spPr>
        <p:txBody>
          <a:bodyPr>
            <a:normAutofit/>
          </a:bodyPr>
          <a:lstStyle/>
          <a:p>
            <a:pPr marL="0" indent="0">
              <a:buNone/>
            </a:pPr>
            <a:r>
              <a:rPr lang="en-US" sz="2800" dirty="0" smtClean="0"/>
              <a:t>1. Populations</a:t>
            </a:r>
            <a:r>
              <a:rPr lang="en-US" sz="2800" dirty="0"/>
              <a:t>’ stratification</a:t>
            </a:r>
            <a:endParaRPr lang="en-US" sz="2800" dirty="0" smtClean="0"/>
          </a:p>
        </p:txBody>
      </p:sp>
      <p:sp>
        <p:nvSpPr>
          <p:cNvPr id="5" name="TextBox 4"/>
          <p:cNvSpPr txBox="1"/>
          <p:nvPr/>
        </p:nvSpPr>
        <p:spPr>
          <a:xfrm>
            <a:off x="179512" y="753212"/>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SHORT</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n-US" sz="2000" dirty="0" smtClean="0"/>
              <a:t>How these challenges are being faced in </a:t>
            </a:r>
            <a:r>
              <a:rPr lang="en-US" sz="2000" b="1" dirty="0" smtClean="0">
                <a:effectLst>
                  <a:outerShdw blurRad="38100" dist="38100" dir="2700000" algn="tl">
                    <a:srgbClr val="000000">
                      <a:alpha val="43137"/>
                    </a:srgbClr>
                  </a:outerShdw>
                </a:effectLst>
              </a:rPr>
              <a:t>Basque Country</a:t>
            </a:r>
            <a:endParaRPr lang="en-US" sz="2000" b="1" dirty="0">
              <a:effectLst>
                <a:outerShdw blurRad="38100" dist="38100" dir="2700000" algn="tl">
                  <a:srgbClr val="000000">
                    <a:alpha val="43137"/>
                  </a:srgbClr>
                </a:outerShdw>
              </a:effectLst>
            </a:endParaRPr>
          </a:p>
        </p:txBody>
      </p:sp>
      <p:sp>
        <p:nvSpPr>
          <p:cNvPr id="15" name="TextBox 14"/>
          <p:cNvSpPr txBox="1"/>
          <p:nvPr/>
        </p:nvSpPr>
        <p:spPr>
          <a:xfrm>
            <a:off x="179513" y="765365"/>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LONG </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grpSp>
        <p:nvGrpSpPr>
          <p:cNvPr id="2" name="Group 8"/>
          <p:cNvGrpSpPr/>
          <p:nvPr/>
        </p:nvGrpSpPr>
        <p:grpSpPr>
          <a:xfrm>
            <a:off x="467843" y="4029744"/>
            <a:ext cx="5472309" cy="2927648"/>
            <a:chOff x="372706" y="3930352"/>
            <a:chExt cx="5472309" cy="2927648"/>
          </a:xfrm>
        </p:grpSpPr>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202" b="15385"/>
            <a:stretch/>
          </p:blipFill>
          <p:spPr bwMode="auto">
            <a:xfrm>
              <a:off x="855861" y="5877272"/>
              <a:ext cx="2954140" cy="90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7"/>
            <p:cNvGrpSpPr/>
            <p:nvPr/>
          </p:nvGrpSpPr>
          <p:grpSpPr>
            <a:xfrm>
              <a:off x="372706" y="3930352"/>
              <a:ext cx="5284213" cy="2811016"/>
              <a:chOff x="372706" y="3930352"/>
              <a:chExt cx="5284213" cy="2811016"/>
            </a:xfrm>
          </p:grpSpPr>
          <p:pic>
            <p:nvPicPr>
              <p:cNvPr id="18" name="Picture 17"/>
              <p:cNvPicPr/>
              <p:nvPr/>
            </p:nvPicPr>
            <p:blipFill rotWithShape="1">
              <a:blip r:embed="rId5" cstate="print">
                <a:extLst>
                  <a:ext uri="{28A0092B-C50C-407E-A947-70E740481C1C}">
                    <a14:useLocalDpi xmlns:a14="http://schemas.microsoft.com/office/drawing/2010/main" val="0"/>
                  </a:ext>
                </a:extLst>
              </a:blip>
              <a:srcRect l="2668" t="16000" r="3101" b="4380"/>
              <a:stretch/>
            </p:blipFill>
            <p:spPr>
              <a:xfrm>
                <a:off x="372706" y="3930352"/>
                <a:ext cx="5088582" cy="2811016"/>
              </a:xfrm>
              <a:prstGeom prst="rect">
                <a:avLst/>
              </a:prstGeom>
            </p:spPr>
          </p:pic>
          <p:sp>
            <p:nvSpPr>
              <p:cNvPr id="6" name="TextBox 5"/>
              <p:cNvSpPr txBox="1"/>
              <p:nvPr/>
            </p:nvSpPr>
            <p:spPr>
              <a:xfrm>
                <a:off x="5226032" y="4021392"/>
                <a:ext cx="430887" cy="1927888"/>
              </a:xfrm>
              <a:prstGeom prst="rect">
                <a:avLst/>
              </a:prstGeom>
              <a:solidFill>
                <a:schemeClr val="bg1"/>
              </a:solidFill>
              <a:ln>
                <a:solidFill>
                  <a:schemeClr val="bg1"/>
                </a:solidFill>
              </a:ln>
            </p:spPr>
            <p:txBody>
              <a:bodyPr vert="vert270" wrap="square" rtlCol="0">
                <a:spAutoFit/>
              </a:bodyPr>
              <a:lstStyle/>
              <a:p>
                <a:pPr algn="ctr"/>
                <a:r>
                  <a:rPr lang="en-US" sz="1600" b="1" dirty="0" smtClean="0">
                    <a:solidFill>
                      <a:schemeClr val="tx1">
                        <a:lumMod val="50000"/>
                        <a:lumOff val="50000"/>
                      </a:schemeClr>
                    </a:solidFill>
                  </a:rPr>
                  <a:t>Chronic Patients</a:t>
                </a:r>
                <a:endParaRPr lang="en-US" sz="1600" b="1" dirty="0">
                  <a:solidFill>
                    <a:schemeClr val="tx1">
                      <a:lumMod val="50000"/>
                      <a:lumOff val="50000"/>
                    </a:schemeClr>
                  </a:solidFill>
                </a:endParaRPr>
              </a:p>
            </p:txBody>
          </p:sp>
          <p:sp>
            <p:nvSpPr>
              <p:cNvPr id="22" name="TextBox 21"/>
              <p:cNvSpPr txBox="1"/>
              <p:nvPr/>
            </p:nvSpPr>
            <p:spPr>
              <a:xfrm>
                <a:off x="3642995" y="4293096"/>
                <a:ext cx="1674036" cy="276999"/>
              </a:xfrm>
              <a:prstGeom prst="rect">
                <a:avLst/>
              </a:prstGeom>
              <a:solidFill>
                <a:schemeClr val="bg1"/>
              </a:solidFill>
              <a:ln>
                <a:solidFill>
                  <a:schemeClr val="bg1"/>
                </a:solidFill>
              </a:ln>
            </p:spPr>
            <p:txBody>
              <a:bodyPr wrap="square" rtlCol="0">
                <a:spAutoFit/>
              </a:bodyPr>
              <a:lstStyle/>
              <a:p>
                <a:pPr algn="ctr"/>
                <a:r>
                  <a:rPr lang="en-US" sz="1200" dirty="0" smtClean="0">
                    <a:solidFill>
                      <a:schemeClr val="tx1">
                        <a:lumMod val="50000"/>
                        <a:lumOff val="50000"/>
                      </a:schemeClr>
                    </a:solidFill>
                  </a:rPr>
                  <a:t>Case management</a:t>
                </a:r>
                <a:endParaRPr lang="en-US" sz="1200" dirty="0">
                  <a:solidFill>
                    <a:schemeClr val="tx1">
                      <a:lumMod val="50000"/>
                      <a:lumOff val="50000"/>
                    </a:schemeClr>
                  </a:solidFill>
                </a:endParaRPr>
              </a:p>
            </p:txBody>
          </p: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9870" y="6118570"/>
                <a:ext cx="1408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9951" y="5436517"/>
                <a:ext cx="1408113" cy="3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39" b="14042"/>
              <a:stretch/>
            </p:blipFill>
            <p:spPr bwMode="auto">
              <a:xfrm>
                <a:off x="3810001" y="5436517"/>
                <a:ext cx="1492372" cy="44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18027" y="4985336"/>
                <a:ext cx="16891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63888" y="4252515"/>
                <a:ext cx="16827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8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2532" y="6586611"/>
              <a:ext cx="1414463" cy="27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04048" y="6469979"/>
              <a:ext cx="840967" cy="25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84"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00026" y="6112359"/>
            <a:ext cx="2805112" cy="7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219" y="1129057"/>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TextBox 14"/>
          <p:cNvSpPr txBox="1"/>
          <p:nvPr/>
        </p:nvSpPr>
        <p:spPr>
          <a:xfrm>
            <a:off x="179513" y="1257268"/>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LONG </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26" name="TextBox 15"/>
          <p:cNvSpPr txBox="1"/>
          <p:nvPr/>
        </p:nvSpPr>
        <p:spPr>
          <a:xfrm>
            <a:off x="2627784" y="1415678"/>
            <a:ext cx="2710199" cy="1077218"/>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r>
              <a:rPr lang="en-US" dirty="0"/>
              <a:t>Proactive management</a:t>
            </a:r>
          </a:p>
        </p:txBody>
      </p:sp>
      <p:pic>
        <p:nvPicPr>
          <p:cNvPr id="307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150" y="3479577"/>
            <a:ext cx="5902294" cy="8855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26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1809825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753212"/>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SHORT</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10" name="Content Placeholder 2"/>
          <p:cNvSpPr txBox="1">
            <a:spLocks/>
          </p:cNvSpPr>
          <p:nvPr/>
        </p:nvSpPr>
        <p:spPr>
          <a:xfrm>
            <a:off x="35496" y="2996953"/>
            <a:ext cx="5626422" cy="576063"/>
          </a:xfrm>
          <a:prstGeom prst="rect">
            <a:avLst/>
          </a:prstGeom>
          <a:solidFill>
            <a:schemeClr val="accent5">
              <a:lumMod val="20000"/>
              <a:lumOff val="80000"/>
            </a:schemeClr>
          </a:solidFill>
        </p:spPr>
        <p:txBody>
          <a:bodyPr vert="horz" lIns="91440" tIns="45720" rIns="91440" bIns="45720" rtlCol="0">
            <a:normAutofit/>
          </a:bodyPr>
          <a:lstStyle>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2</a:t>
            </a:r>
            <a:r>
              <a:rPr lang="es-ES" dirty="0"/>
              <a:t>. </a:t>
            </a:r>
            <a:r>
              <a:rPr lang="es-ES" dirty="0" err="1" smtClean="0"/>
              <a:t>Electronic</a:t>
            </a:r>
            <a:r>
              <a:rPr lang="es-ES" dirty="0" smtClean="0"/>
              <a:t> </a:t>
            </a:r>
            <a:r>
              <a:rPr lang="es-ES" dirty="0" err="1"/>
              <a:t>prescription</a:t>
            </a:r>
            <a:endParaRPr lang="es-ES" dirty="0"/>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n-US" sz="2000" dirty="0" smtClean="0"/>
              <a:t>How these challenges are being faced in </a:t>
            </a:r>
            <a:r>
              <a:rPr lang="en-US" sz="2000" b="1" dirty="0" smtClean="0">
                <a:effectLst>
                  <a:outerShdw blurRad="38100" dist="38100" dir="2700000" algn="tl">
                    <a:srgbClr val="000000">
                      <a:alpha val="43137"/>
                    </a:srgbClr>
                  </a:outerShdw>
                </a:effectLst>
              </a:rPr>
              <a:t>Basque Country</a:t>
            </a:r>
            <a:endParaRPr lang="en-US" sz="2000" b="1" dirty="0">
              <a:effectLst>
                <a:outerShdw blurRad="38100" dist="38100" dir="2700000" algn="tl">
                  <a:srgbClr val="000000">
                    <a:alpha val="43137"/>
                  </a:srgbClr>
                </a:outerShdw>
              </a:effectLst>
            </a:endParaRPr>
          </a:p>
        </p:txBody>
      </p:sp>
      <p:sp>
        <p:nvSpPr>
          <p:cNvPr id="18" name="TextBox 17"/>
          <p:cNvSpPr txBox="1"/>
          <p:nvPr/>
        </p:nvSpPr>
        <p:spPr>
          <a:xfrm>
            <a:off x="112810" y="3635732"/>
            <a:ext cx="5234971" cy="369332"/>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pPr algn="l"/>
            <a:r>
              <a:rPr lang="en-US" sz="1800" dirty="0">
                <a:effectLst/>
              </a:rPr>
              <a:t>Reduce adverse impacts.</a:t>
            </a:r>
          </a:p>
        </p:txBody>
      </p:sp>
      <p:cxnSp>
        <p:nvCxnSpPr>
          <p:cNvPr id="19" name="Straight Connector 18"/>
          <p:cNvCxnSpPr/>
          <p:nvPr/>
        </p:nvCxnSpPr>
        <p:spPr>
          <a:xfrm>
            <a:off x="112810" y="4005064"/>
            <a:ext cx="5523410" cy="0"/>
          </a:xfrm>
          <a:prstGeom prst="line">
            <a:avLst/>
          </a:prstGeom>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112810" y="4211796"/>
            <a:ext cx="5234971" cy="369332"/>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pPr algn="l"/>
            <a:r>
              <a:rPr lang="en-US" sz="1800" dirty="0">
                <a:effectLst/>
              </a:rPr>
              <a:t>Unified medication plans.</a:t>
            </a:r>
          </a:p>
        </p:txBody>
      </p:sp>
      <p:cxnSp>
        <p:nvCxnSpPr>
          <p:cNvPr id="21" name="Straight Connector 20"/>
          <p:cNvCxnSpPr/>
          <p:nvPr/>
        </p:nvCxnSpPr>
        <p:spPr>
          <a:xfrm>
            <a:off x="112810" y="4581128"/>
            <a:ext cx="5523410" cy="0"/>
          </a:xfrm>
          <a:prstGeom prst="line">
            <a:avLst/>
          </a:prstGeom>
        </p:spPr>
        <p:style>
          <a:lnRef idx="3">
            <a:schemeClr val="accent5"/>
          </a:lnRef>
          <a:fillRef idx="0">
            <a:schemeClr val="accent5"/>
          </a:fillRef>
          <a:effectRef idx="2">
            <a:schemeClr val="accent5"/>
          </a:effectRef>
          <a:fontRef idx="minor">
            <a:schemeClr val="tx1"/>
          </a:fontRef>
        </p:style>
      </p:cxnSp>
      <p:sp>
        <p:nvSpPr>
          <p:cNvPr id="22" name="TextBox 21"/>
          <p:cNvSpPr txBox="1"/>
          <p:nvPr/>
        </p:nvSpPr>
        <p:spPr>
          <a:xfrm>
            <a:off x="112809" y="4809926"/>
            <a:ext cx="5234971" cy="369332"/>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pPr algn="l"/>
            <a:r>
              <a:rPr lang="en-US" sz="1800" dirty="0" smtClean="0">
                <a:effectLst/>
              </a:rPr>
              <a:t>Coordination </a:t>
            </a:r>
            <a:r>
              <a:rPr lang="en-US" sz="1800" dirty="0">
                <a:effectLst/>
              </a:rPr>
              <a:t>with the pharmacies.</a:t>
            </a:r>
          </a:p>
        </p:txBody>
      </p:sp>
      <p:cxnSp>
        <p:nvCxnSpPr>
          <p:cNvPr id="23" name="Straight Connector 22"/>
          <p:cNvCxnSpPr/>
          <p:nvPr/>
        </p:nvCxnSpPr>
        <p:spPr>
          <a:xfrm>
            <a:off x="112809" y="5179258"/>
            <a:ext cx="5523410" cy="0"/>
          </a:xfrm>
          <a:prstGeom prst="line">
            <a:avLst/>
          </a:prstGeom>
        </p:spPr>
        <p:style>
          <a:lnRef idx="3">
            <a:schemeClr val="accent5"/>
          </a:lnRef>
          <a:fillRef idx="0">
            <a:schemeClr val="accent5"/>
          </a:fillRef>
          <a:effectRef idx="2">
            <a:schemeClr val="accent5"/>
          </a:effectRef>
          <a:fontRef idx="minor">
            <a:schemeClr val="tx1"/>
          </a:fontRef>
        </p:style>
      </p:cxnSp>
      <p:sp>
        <p:nvSpPr>
          <p:cNvPr id="24" name="TextBox 23"/>
          <p:cNvSpPr txBox="1"/>
          <p:nvPr/>
        </p:nvSpPr>
        <p:spPr>
          <a:xfrm>
            <a:off x="112810" y="5363924"/>
            <a:ext cx="5234971" cy="369332"/>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pPr algn="l"/>
            <a:r>
              <a:rPr lang="en-US" sz="1800" dirty="0">
                <a:effectLst/>
              </a:rPr>
              <a:t>Reduce a 60% the medicaments overlapping.</a:t>
            </a:r>
          </a:p>
        </p:txBody>
      </p:sp>
      <p:cxnSp>
        <p:nvCxnSpPr>
          <p:cNvPr id="25" name="Straight Connector 24"/>
          <p:cNvCxnSpPr/>
          <p:nvPr/>
        </p:nvCxnSpPr>
        <p:spPr>
          <a:xfrm>
            <a:off x="112810" y="5733256"/>
            <a:ext cx="5523410" cy="0"/>
          </a:xfrm>
          <a:prstGeom prst="line">
            <a:avLst/>
          </a:prstGeom>
        </p:spPr>
        <p:style>
          <a:lnRef idx="3">
            <a:schemeClr val="accent5"/>
          </a:lnRef>
          <a:fillRef idx="0">
            <a:schemeClr val="accent5"/>
          </a:fillRef>
          <a:effectRef idx="2">
            <a:schemeClr val="accent5"/>
          </a:effectRef>
          <a:fontRef idx="minor">
            <a:schemeClr val="tx1"/>
          </a:fontRef>
        </p:style>
      </p:cxnSp>
      <p:pic>
        <p:nvPicPr>
          <p:cNvPr id="17" name="Picture 1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19" y="1129057"/>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extBox 14"/>
          <p:cNvSpPr txBox="1"/>
          <p:nvPr/>
        </p:nvSpPr>
        <p:spPr>
          <a:xfrm>
            <a:off x="179513" y="1257268"/>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LONG </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27" name="TextBox 15"/>
          <p:cNvSpPr txBox="1"/>
          <p:nvPr/>
        </p:nvSpPr>
        <p:spPr>
          <a:xfrm>
            <a:off x="2627784" y="1415678"/>
            <a:ext cx="2710199" cy="1077218"/>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r>
              <a:rPr lang="en-US" dirty="0"/>
              <a:t>Proactive management</a:t>
            </a:r>
          </a:p>
        </p:txBody>
      </p:sp>
      <p:pic>
        <p:nvPicPr>
          <p:cNvPr id="28" name="2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1809825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753212"/>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SHORT</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11" name="Content Placeholder 2"/>
          <p:cNvSpPr txBox="1">
            <a:spLocks/>
          </p:cNvSpPr>
          <p:nvPr/>
        </p:nvSpPr>
        <p:spPr>
          <a:xfrm>
            <a:off x="35496" y="2996952"/>
            <a:ext cx="5626422" cy="536908"/>
          </a:xfrm>
          <a:prstGeom prst="rect">
            <a:avLst/>
          </a:prstGeom>
          <a:solidFill>
            <a:schemeClr val="accent5">
              <a:lumMod val="20000"/>
              <a:lumOff val="80000"/>
            </a:schemeClr>
          </a:solidFill>
        </p:spPr>
        <p:txBody>
          <a:bodyPr vert="horz" lIns="91440" tIns="45720" rIns="91440" bIns="45720" rtlCol="0">
            <a:normAutofit/>
          </a:bodyPr>
          <a:lstStyle>
            <a:defPPr>
              <a:defRPr lang="en-US"/>
            </a:defPPr>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3</a:t>
            </a:r>
            <a:r>
              <a:rPr lang="es-ES" dirty="0"/>
              <a:t>. </a:t>
            </a:r>
            <a:r>
              <a:rPr lang="es-ES" dirty="0" err="1" smtClean="0"/>
              <a:t>Integrated</a:t>
            </a:r>
            <a:r>
              <a:rPr lang="es-ES" dirty="0" smtClean="0"/>
              <a:t> </a:t>
            </a:r>
            <a:r>
              <a:rPr lang="es-ES" dirty="0" err="1"/>
              <a:t>health</a:t>
            </a:r>
            <a:r>
              <a:rPr lang="es-ES" dirty="0"/>
              <a:t> </a:t>
            </a:r>
            <a:r>
              <a:rPr lang="es-ES" dirty="0" err="1"/>
              <a:t>organization</a:t>
            </a:r>
            <a:endParaRPr lang="es-ES" dirty="0"/>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n-US" sz="2000" dirty="0" smtClean="0"/>
              <a:t>How these challenges are being faced in </a:t>
            </a:r>
            <a:r>
              <a:rPr lang="en-US" sz="2000" b="1" dirty="0" smtClean="0">
                <a:effectLst>
                  <a:outerShdw blurRad="38100" dist="38100" dir="2700000" algn="tl">
                    <a:srgbClr val="000000">
                      <a:alpha val="43137"/>
                    </a:srgbClr>
                  </a:outerShdw>
                </a:effectLst>
              </a:rPr>
              <a:t>Basque Country</a:t>
            </a:r>
            <a:endParaRPr lang="en-US" sz="2000" b="1" dirty="0">
              <a:effectLst>
                <a:outerShdw blurRad="38100" dist="38100" dir="2700000" algn="tl">
                  <a:srgbClr val="000000">
                    <a:alpha val="43137"/>
                  </a:srgbClr>
                </a:outerShdw>
              </a:effectLst>
            </a:endParaRPr>
          </a:p>
        </p:txBody>
      </p:sp>
      <p:sp>
        <p:nvSpPr>
          <p:cNvPr id="18" name="TextBox 17"/>
          <p:cNvSpPr txBox="1"/>
          <p:nvPr/>
        </p:nvSpPr>
        <p:spPr>
          <a:xfrm>
            <a:off x="103012" y="4787860"/>
            <a:ext cx="5234971" cy="369332"/>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pPr algn="l"/>
            <a:r>
              <a:rPr lang="en-US" sz="1800" dirty="0" smtClean="0">
                <a:effectLst/>
              </a:rPr>
              <a:t>OSABIDE </a:t>
            </a:r>
            <a:r>
              <a:rPr lang="en-US" sz="1800" dirty="0">
                <a:effectLst/>
              </a:rPr>
              <a:t>GLOBAL: Unified medical history</a:t>
            </a:r>
          </a:p>
        </p:txBody>
      </p:sp>
      <p:cxnSp>
        <p:nvCxnSpPr>
          <p:cNvPr id="19" name="Straight Connector 18"/>
          <p:cNvCxnSpPr/>
          <p:nvPr/>
        </p:nvCxnSpPr>
        <p:spPr>
          <a:xfrm>
            <a:off x="103012" y="5157192"/>
            <a:ext cx="5523410" cy="0"/>
          </a:xfrm>
          <a:prstGeom prst="line">
            <a:avLst/>
          </a:prstGeom>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103012" y="5507940"/>
            <a:ext cx="5234971" cy="369332"/>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pPr algn="l"/>
            <a:r>
              <a:rPr lang="en-US" sz="1800" dirty="0" smtClean="0">
                <a:effectLst/>
              </a:rPr>
              <a:t>OSAREAN</a:t>
            </a:r>
            <a:r>
              <a:rPr lang="en-US" sz="1800" dirty="0">
                <a:effectLst/>
              </a:rPr>
              <a:t>: Multichannel Health Services Centre.</a:t>
            </a:r>
          </a:p>
        </p:txBody>
      </p:sp>
      <p:cxnSp>
        <p:nvCxnSpPr>
          <p:cNvPr id="21" name="Straight Connector 20"/>
          <p:cNvCxnSpPr/>
          <p:nvPr/>
        </p:nvCxnSpPr>
        <p:spPr>
          <a:xfrm>
            <a:off x="103012" y="5877272"/>
            <a:ext cx="5523410" cy="0"/>
          </a:xfrm>
          <a:prstGeom prst="line">
            <a:avLst/>
          </a:prstGeom>
        </p:spPr>
        <p:style>
          <a:lnRef idx="3">
            <a:schemeClr val="accent5"/>
          </a:lnRef>
          <a:fillRef idx="0">
            <a:schemeClr val="accent5"/>
          </a:fillRef>
          <a:effectRef idx="2">
            <a:schemeClr val="accent5"/>
          </a:effectRef>
          <a:fontRef idx="minor">
            <a:schemeClr val="tx1"/>
          </a:fontRef>
        </p:style>
      </p:cxn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90" y="3642442"/>
            <a:ext cx="5590432" cy="8666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219" y="1129057"/>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14"/>
          <p:cNvSpPr txBox="1"/>
          <p:nvPr/>
        </p:nvSpPr>
        <p:spPr>
          <a:xfrm>
            <a:off x="179513" y="1257268"/>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LONG </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23" name="TextBox 15"/>
          <p:cNvSpPr txBox="1"/>
          <p:nvPr/>
        </p:nvSpPr>
        <p:spPr>
          <a:xfrm>
            <a:off x="2627784" y="1415678"/>
            <a:ext cx="2710199" cy="1077218"/>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r>
              <a:rPr lang="en-US" dirty="0"/>
              <a:t>Proactive management</a:t>
            </a:r>
          </a:p>
        </p:txBody>
      </p:sp>
      <p:pic>
        <p:nvPicPr>
          <p:cNvPr id="24" name="2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1809825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753212"/>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SHORT</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63" t="10059" r="26279" b="15463"/>
          <a:stretch/>
        </p:blipFill>
        <p:spPr bwMode="auto">
          <a:xfrm>
            <a:off x="5940152" y="0"/>
            <a:ext cx="32403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CuadroTexto"/>
          <p:cNvSpPr txBox="1"/>
          <p:nvPr/>
        </p:nvSpPr>
        <p:spPr>
          <a:xfrm>
            <a:off x="7884368" y="769928"/>
            <a:ext cx="1296144" cy="1938992"/>
          </a:xfrm>
          <a:prstGeom prst="rect">
            <a:avLst/>
          </a:prstGeom>
          <a:solidFill>
            <a:schemeClr val="bg1"/>
          </a:solidFill>
          <a:ln>
            <a:solidFill>
              <a:schemeClr val="bg1"/>
            </a:solidFill>
          </a:ln>
          <a:effectLst>
            <a:softEdge rad="63500"/>
          </a:effectLst>
        </p:spPr>
        <p:txBody>
          <a:bodyPr wrap="square" rtlCol="0">
            <a:spAutoFit/>
          </a:bodyPr>
          <a:lstStyle/>
          <a:p>
            <a:r>
              <a:rPr lang="en-US" sz="2000" dirty="0" smtClean="0"/>
              <a:t>How these challenges are being faced in </a:t>
            </a:r>
            <a:r>
              <a:rPr lang="en-US" sz="2000" b="1" dirty="0" smtClean="0">
                <a:effectLst>
                  <a:outerShdw blurRad="38100" dist="38100" dir="2700000" algn="tl">
                    <a:srgbClr val="000000">
                      <a:alpha val="43137"/>
                    </a:srgbClr>
                  </a:outerShdw>
                </a:effectLst>
              </a:rPr>
              <a:t>Basque Country</a:t>
            </a:r>
            <a:endParaRPr lang="en-US" sz="2000" b="1" dirty="0">
              <a:effectLst>
                <a:outerShdw blurRad="38100" dist="38100" dir="2700000" algn="tl">
                  <a:srgbClr val="000000">
                    <a:alpha val="43137"/>
                  </a:srgbClr>
                </a:outerShdw>
              </a:effectLst>
            </a:endParaRPr>
          </a:p>
        </p:txBody>
      </p:sp>
      <p:sp>
        <p:nvSpPr>
          <p:cNvPr id="17" name="Content Placeholder 2"/>
          <p:cNvSpPr txBox="1">
            <a:spLocks/>
          </p:cNvSpPr>
          <p:nvPr/>
        </p:nvSpPr>
        <p:spPr>
          <a:xfrm>
            <a:off x="0" y="2964100"/>
            <a:ext cx="5626422" cy="536908"/>
          </a:xfrm>
          <a:prstGeom prst="rect">
            <a:avLst/>
          </a:prstGeom>
          <a:solidFill>
            <a:schemeClr val="accent5">
              <a:lumMod val="20000"/>
              <a:lumOff val="80000"/>
            </a:schemeClr>
          </a:solidFill>
        </p:spPr>
        <p:txBody>
          <a:bodyPr vert="horz" lIns="91440" tIns="45720" rIns="91440" bIns="45720" rtlCol="0">
            <a:normAutofit/>
          </a:bodyPr>
          <a:lstStyle>
            <a:defPPr>
              <a:defRPr lang="en-US"/>
            </a:defPPr>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s-ES" dirty="0" smtClean="0"/>
              <a:t>4. </a:t>
            </a:r>
            <a:r>
              <a:rPr lang="es-ES" dirty="0" err="1" smtClean="0"/>
              <a:t>Chronicity</a:t>
            </a:r>
            <a:endParaRPr lang="es-ES" dirty="0"/>
          </a:p>
        </p:txBody>
      </p:sp>
      <p:sp>
        <p:nvSpPr>
          <p:cNvPr id="18" name="Text Box 2"/>
          <p:cNvSpPr txBox="1">
            <a:spLocks noChangeArrowheads="1"/>
          </p:cNvSpPr>
          <p:nvPr/>
        </p:nvSpPr>
        <p:spPr bwMode="auto">
          <a:xfrm>
            <a:off x="297423" y="4005062"/>
            <a:ext cx="1538273" cy="2448274"/>
          </a:xfrm>
          <a:prstGeom prst="roundRect">
            <a:avLst/>
          </a:prstGeom>
          <a:solidFill>
            <a:srgbClr val="BEE2F5"/>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b="1" dirty="0">
                <a:solidFill>
                  <a:srgbClr val="1F497D"/>
                </a:solidFill>
                <a:effectLst/>
                <a:latin typeface="TradeGothic-Light"/>
                <a:ea typeface="Calibri"/>
                <a:cs typeface="TradeGothic-Light"/>
              </a:rPr>
              <a:t>Patients that self-manage can imply a mortality decrease of 27%. It is not a medicine, or a operations, it is the better management of the illness what affects the mortality.</a:t>
            </a:r>
            <a:endParaRPr lang="es-ES" sz="1100" dirty="0">
              <a:effectLst/>
              <a:latin typeface="Calibri"/>
              <a:ea typeface="Calibri"/>
              <a:cs typeface="Times New Roman"/>
            </a:endParaRPr>
          </a:p>
        </p:txBody>
      </p:sp>
      <p:sp>
        <p:nvSpPr>
          <p:cNvPr id="19" name="Text Box 2"/>
          <p:cNvSpPr txBox="1">
            <a:spLocks noChangeArrowheads="1"/>
          </p:cNvSpPr>
          <p:nvPr/>
        </p:nvSpPr>
        <p:spPr bwMode="auto">
          <a:xfrm>
            <a:off x="2220892" y="4012282"/>
            <a:ext cx="1559020" cy="2448272"/>
          </a:xfrm>
          <a:prstGeom prst="roundRect">
            <a:avLst/>
          </a:prstGeom>
          <a:solidFill>
            <a:srgbClr val="BEE2F5"/>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b="1" dirty="0" smtClean="0">
                <a:solidFill>
                  <a:srgbClr val="1F497D"/>
                </a:solidFill>
                <a:latin typeface="TradeGothic-Light"/>
                <a:ea typeface="Calibri"/>
                <a:cs typeface="TradeGothic-Light"/>
              </a:rPr>
              <a:t>Well-informed </a:t>
            </a:r>
            <a:r>
              <a:rPr lang="en-US" sz="1100" b="1" dirty="0">
                <a:solidFill>
                  <a:srgbClr val="1F497D"/>
                </a:solidFill>
                <a:latin typeface="TradeGothic-Light"/>
                <a:ea typeface="Calibri"/>
                <a:cs typeface="TradeGothic-Light"/>
              </a:rPr>
              <a:t>patient could assume greater responsibility and therefore he or she would be a better consumer of the medical care. </a:t>
            </a:r>
            <a:endParaRPr lang="es-ES" sz="1100" dirty="0">
              <a:effectLst/>
              <a:latin typeface="Calibri"/>
              <a:ea typeface="Calibri"/>
              <a:cs typeface="Times New Roman"/>
            </a:endParaRPr>
          </a:p>
        </p:txBody>
      </p:sp>
      <p:sp>
        <p:nvSpPr>
          <p:cNvPr id="20" name="Text Box 2"/>
          <p:cNvSpPr txBox="1">
            <a:spLocks noChangeArrowheads="1"/>
          </p:cNvSpPr>
          <p:nvPr/>
        </p:nvSpPr>
        <p:spPr bwMode="auto">
          <a:xfrm>
            <a:off x="4165108" y="4012282"/>
            <a:ext cx="1559020" cy="2441054"/>
          </a:xfrm>
          <a:prstGeom prst="roundRect">
            <a:avLst/>
          </a:prstGeom>
          <a:solidFill>
            <a:srgbClr val="BEE2F5"/>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b="1" dirty="0" smtClean="0">
                <a:solidFill>
                  <a:srgbClr val="1F497D"/>
                </a:solidFill>
                <a:latin typeface="TradeGothic-Light"/>
                <a:ea typeface="Calibri"/>
                <a:cs typeface="TradeGothic-Light"/>
              </a:rPr>
              <a:t>Each </a:t>
            </a:r>
            <a:r>
              <a:rPr lang="en-US" sz="1100" b="1" dirty="0">
                <a:solidFill>
                  <a:srgbClr val="1F497D"/>
                </a:solidFill>
                <a:latin typeface="TradeGothic-Light"/>
                <a:ea typeface="Calibri"/>
                <a:cs typeface="TradeGothic-Light"/>
              </a:rPr>
              <a:t>patient lives </a:t>
            </a:r>
            <a:r>
              <a:rPr lang="en-US" sz="1100" b="1" dirty="0" err="1">
                <a:solidFill>
                  <a:srgbClr val="1F497D"/>
                </a:solidFill>
                <a:latin typeface="TradeGothic-Light"/>
                <a:ea typeface="Calibri"/>
                <a:cs typeface="TradeGothic-Light"/>
              </a:rPr>
              <a:t>chronicity</a:t>
            </a:r>
            <a:r>
              <a:rPr lang="en-US" sz="1100" b="1" dirty="0">
                <a:solidFill>
                  <a:srgbClr val="1F497D"/>
                </a:solidFill>
                <a:latin typeface="TradeGothic-Light"/>
                <a:ea typeface="Calibri"/>
                <a:cs typeface="TradeGothic-Light"/>
              </a:rPr>
              <a:t> in a different way, depending on the seriousness of the illness but also in the personal and emotional situation of the patient. </a:t>
            </a:r>
            <a:endParaRPr lang="es-ES" sz="1100" dirty="0">
              <a:effectLst/>
              <a:latin typeface="Calibri"/>
              <a:ea typeface="Calibri"/>
              <a:cs typeface="Times New Roman"/>
            </a:endParaRPr>
          </a:p>
        </p:txBody>
      </p:sp>
      <p:sp>
        <p:nvSpPr>
          <p:cNvPr id="21" name="TextBox 20"/>
          <p:cNvSpPr txBox="1"/>
          <p:nvPr/>
        </p:nvSpPr>
        <p:spPr>
          <a:xfrm>
            <a:off x="103012" y="3491716"/>
            <a:ext cx="5234971" cy="369332"/>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pPr algn="l"/>
            <a:r>
              <a:rPr lang="en-US" sz="1800" dirty="0" smtClean="0">
                <a:effectLst/>
              </a:rPr>
              <a:t>Active Patient Initiative</a:t>
            </a:r>
            <a:endParaRPr lang="en-US" sz="1800" dirty="0">
              <a:effectLst/>
            </a:endParaRPr>
          </a:p>
        </p:txBody>
      </p:sp>
      <p:cxnSp>
        <p:nvCxnSpPr>
          <p:cNvPr id="6" name="Straight Connector 5"/>
          <p:cNvCxnSpPr/>
          <p:nvPr/>
        </p:nvCxnSpPr>
        <p:spPr>
          <a:xfrm>
            <a:off x="103012" y="3861048"/>
            <a:ext cx="5523410" cy="0"/>
          </a:xfrm>
          <a:prstGeom prst="line">
            <a:avLst/>
          </a:prstGeom>
        </p:spPr>
        <p:style>
          <a:lnRef idx="3">
            <a:schemeClr val="accent5"/>
          </a:lnRef>
          <a:fillRef idx="0">
            <a:schemeClr val="accent5"/>
          </a:fillRef>
          <a:effectRef idx="2">
            <a:schemeClr val="accent5"/>
          </a:effectRef>
          <a:fontRef idx="minor">
            <a:schemeClr val="tx1"/>
          </a:fontRef>
        </p:style>
      </p:cxnSp>
      <p:pic>
        <p:nvPicPr>
          <p:cNvPr id="22" name="Picture 1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19" y="1129057"/>
            <a:ext cx="1919509" cy="157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14"/>
          <p:cNvSpPr txBox="1"/>
          <p:nvPr/>
        </p:nvSpPr>
        <p:spPr>
          <a:xfrm>
            <a:off x="179513" y="1257268"/>
            <a:ext cx="1944215" cy="1323439"/>
          </a:xfrm>
          <a:prstGeom prst="rect">
            <a:avLst/>
          </a:prstGeom>
          <a:noFill/>
        </p:spPr>
        <p:txBody>
          <a:bodyPr wrap="square" rtlCol="0">
            <a:spAutoFit/>
          </a:bodyPr>
          <a:lstStyle/>
          <a:p>
            <a:pPr algn="ctr"/>
            <a:r>
              <a:rPr lang="es-ES" sz="4000" dirty="0" smtClean="0">
                <a:solidFill>
                  <a:schemeClr val="bg1"/>
                </a:solidFill>
                <a:latin typeface="Eras Light ITC" panose="020B0402030504020804" pitchFamily="34" charset="0"/>
                <a:ea typeface="BatangChe" panose="02030609000101010101" pitchFamily="49" charset="-127"/>
              </a:rPr>
              <a:t>LONG </a:t>
            </a:r>
          </a:p>
          <a:p>
            <a:pPr algn="ctr"/>
            <a:r>
              <a:rPr lang="es-ES" sz="4000" dirty="0" smtClean="0">
                <a:solidFill>
                  <a:schemeClr val="bg1"/>
                </a:solidFill>
                <a:latin typeface="Eras Light ITC" panose="020B0402030504020804" pitchFamily="34" charset="0"/>
                <a:ea typeface="BatangChe" panose="02030609000101010101" pitchFamily="49" charset="-127"/>
              </a:rPr>
              <a:t>TERM</a:t>
            </a:r>
            <a:endParaRPr lang="es-ES" sz="4000" dirty="0">
              <a:solidFill>
                <a:schemeClr val="bg1"/>
              </a:solidFill>
              <a:latin typeface="Eras Light ITC" panose="020B0402030504020804" pitchFamily="34" charset="0"/>
              <a:ea typeface="BatangChe" panose="02030609000101010101" pitchFamily="49" charset="-127"/>
            </a:endParaRPr>
          </a:p>
        </p:txBody>
      </p:sp>
      <p:sp>
        <p:nvSpPr>
          <p:cNvPr id="24" name="TextBox 15"/>
          <p:cNvSpPr txBox="1"/>
          <p:nvPr/>
        </p:nvSpPr>
        <p:spPr>
          <a:xfrm>
            <a:off x="2627784" y="1415678"/>
            <a:ext cx="2710199" cy="1077218"/>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r>
              <a:rPr lang="en-US" dirty="0"/>
              <a:t>Proactive management</a:t>
            </a:r>
          </a:p>
        </p:txBody>
      </p:sp>
      <p:pic>
        <p:nvPicPr>
          <p:cNvPr id="25" name="2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796437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604" y="1415678"/>
            <a:ext cx="7128792" cy="1077218"/>
          </a:xfrm>
          <a:noFill/>
          <a:ln>
            <a:solidFill>
              <a:schemeClr val="bg1"/>
            </a:solidFill>
          </a:ln>
        </p:spPr>
        <p:txBody>
          <a:bodyPr wrap="square" rtlCol="0">
            <a:spAutoFit/>
          </a:bodyPr>
          <a:lstStyle/>
          <a:p>
            <a:pPr marL="0" indent="0" algn="ctr">
              <a:buNone/>
            </a:pPr>
            <a:r>
              <a:rPr lang="en-US" b="1" dirty="0">
                <a:effectLst>
                  <a:outerShdw blurRad="38100" dist="38100" dir="2700000" algn="tl">
                    <a:srgbClr val="000000">
                      <a:alpha val="43137"/>
                    </a:srgbClr>
                  </a:outerShdw>
                </a:effectLst>
              </a:rPr>
              <a:t>Health management transformation Forum: cooperation and </a:t>
            </a:r>
            <a:r>
              <a:rPr lang="en-US" b="1" dirty="0" smtClean="0">
                <a:effectLst>
                  <a:outerShdw blurRad="38100" dist="38100" dir="2700000" algn="tl">
                    <a:srgbClr val="000000">
                      <a:alpha val="43137"/>
                    </a:srgbClr>
                  </a:outerShdw>
                </a:effectLst>
              </a:rPr>
              <a:t>co-learning</a:t>
            </a:r>
            <a:endParaRPr lang="es-ES" b="1" dirty="0">
              <a:effectLst>
                <a:outerShdw blurRad="38100" dist="38100" dir="2700000" algn="tl">
                  <a:srgbClr val="000000">
                    <a:alpha val="43137"/>
                  </a:srgbClr>
                </a:outerShdw>
              </a:effectLst>
            </a:endParaRPr>
          </a:p>
        </p:txBody>
      </p:sp>
      <p:sp>
        <p:nvSpPr>
          <p:cNvPr id="5" name="TextBox 4"/>
          <p:cNvSpPr txBox="1"/>
          <p:nvPr/>
        </p:nvSpPr>
        <p:spPr>
          <a:xfrm>
            <a:off x="103012" y="2708920"/>
            <a:ext cx="8429428" cy="923330"/>
          </a:xfrm>
          <a:prstGeom prst="rect">
            <a:avLst/>
          </a:prstGeom>
          <a:noFill/>
          <a:ln>
            <a:solidFill>
              <a:schemeClr val="bg1"/>
            </a:solidFill>
          </a:ln>
        </p:spPr>
        <p:txBody>
          <a:bodyPr wrap="square" rtlCol="0">
            <a:spAutoFit/>
          </a:bodyPr>
          <a:lstStyle>
            <a:defPPr>
              <a:defRPr lang="en-US"/>
            </a:defPPr>
            <a:lvl1pPr algn="ctr">
              <a:defRPr sz="3200" b="1">
                <a:effectLst>
                  <a:outerShdw blurRad="38100" dist="38100" dir="2700000" algn="tl">
                    <a:srgbClr val="000000">
                      <a:alpha val="43137"/>
                    </a:srgbClr>
                  </a:outerShdw>
                </a:effectLst>
              </a:defRPr>
            </a:lvl1pPr>
          </a:lstStyle>
          <a:p>
            <a:r>
              <a:rPr lang="en-US" sz="1800" dirty="0" err="1"/>
              <a:t>Deusto</a:t>
            </a:r>
            <a:r>
              <a:rPr lang="en-US" sz="1800" dirty="0"/>
              <a:t> Health, an unit focused in health management inside </a:t>
            </a:r>
            <a:r>
              <a:rPr lang="en-US" sz="1800" dirty="0" err="1"/>
              <a:t>Deusto</a:t>
            </a:r>
            <a:r>
              <a:rPr lang="en-US" sz="1800" dirty="0"/>
              <a:t> University, provides a politically neutral environment for cooperation and co-learning among main managers of autonomous regions in Spain. </a:t>
            </a:r>
            <a:endParaRPr lang="es-ES" sz="1800" dirty="0"/>
          </a:p>
        </p:txBody>
      </p:sp>
      <p:cxnSp>
        <p:nvCxnSpPr>
          <p:cNvPr id="6" name="Straight Connector 5"/>
          <p:cNvCxnSpPr/>
          <p:nvPr/>
        </p:nvCxnSpPr>
        <p:spPr>
          <a:xfrm>
            <a:off x="103012" y="3933056"/>
            <a:ext cx="874928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Content Placeholder 2"/>
          <p:cNvSpPr txBox="1">
            <a:spLocks/>
          </p:cNvSpPr>
          <p:nvPr/>
        </p:nvSpPr>
        <p:spPr>
          <a:xfrm>
            <a:off x="59234" y="4437113"/>
            <a:ext cx="8689230" cy="360039"/>
          </a:xfrm>
          <a:prstGeom prst="rect">
            <a:avLst/>
          </a:prstGeom>
          <a:solidFill>
            <a:schemeClr val="accent5">
              <a:lumMod val="20000"/>
              <a:lumOff val="80000"/>
            </a:schemeClr>
          </a:solidFill>
        </p:spPr>
        <p:txBody>
          <a:bodyPr vert="horz" lIns="91440" tIns="45720" rIns="91440" bIns="45720" rtlCol="0">
            <a:normAutofit lnSpcReduction="10000"/>
          </a:bodyPr>
          <a:lstStyle>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85750" indent="-285750">
              <a:buFont typeface="Wingdings" panose="05000000000000000000" pitchFamily="2" charset="2"/>
              <a:buChar char="§"/>
            </a:pPr>
            <a:r>
              <a:rPr lang="en-US" sz="1800" dirty="0" smtClean="0"/>
              <a:t>Learn from best practices: Scotland keen on clinic security, USA welfare for non insured</a:t>
            </a:r>
            <a:endParaRPr lang="en-US" sz="1800" dirty="0"/>
          </a:p>
        </p:txBody>
      </p:sp>
      <p:sp>
        <p:nvSpPr>
          <p:cNvPr id="9" name="Content Placeholder 2"/>
          <p:cNvSpPr txBox="1">
            <a:spLocks/>
          </p:cNvSpPr>
          <p:nvPr/>
        </p:nvSpPr>
        <p:spPr>
          <a:xfrm>
            <a:off x="59234" y="5013176"/>
            <a:ext cx="8689230" cy="1584176"/>
          </a:xfrm>
          <a:prstGeom prst="rect">
            <a:avLst/>
          </a:prstGeom>
          <a:solidFill>
            <a:schemeClr val="accent5">
              <a:lumMod val="20000"/>
              <a:lumOff val="80000"/>
            </a:schemeClr>
          </a:solidFill>
        </p:spPr>
        <p:txBody>
          <a:bodyPr vert="horz" lIns="91440" tIns="45720" rIns="91440" bIns="45720" rtlCol="0">
            <a:normAutofit fontScale="92500" lnSpcReduction="20000"/>
          </a:bodyPr>
          <a:lstStyle>
            <a:lvl1pPr marL="514350" indent="-514350">
              <a:spcBef>
                <a:spcPct val="20000"/>
              </a:spcBef>
              <a:buFont typeface="+mj-lt"/>
              <a:buAutoNum type="arabicPeriod"/>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85750" indent="-285750">
              <a:buFont typeface="Wingdings" panose="05000000000000000000" pitchFamily="2" charset="2"/>
              <a:buChar char="§"/>
            </a:pPr>
            <a:r>
              <a:rPr lang="en-US" sz="1800" dirty="0" smtClean="0"/>
              <a:t>All </a:t>
            </a:r>
            <a:r>
              <a:rPr lang="en-US" sz="1800" dirty="0" err="1" smtClean="0"/>
              <a:t>XXI</a:t>
            </a:r>
            <a:r>
              <a:rPr lang="en-US" sz="1800" baseline="30000" dirty="0" err="1" smtClean="0"/>
              <a:t>st</a:t>
            </a:r>
            <a:r>
              <a:rPr lang="en-US" sz="1800" dirty="0" smtClean="0"/>
              <a:t> century strategies are focus on: active patients and coordinated professionals who create value in a cost-effective way. Almost same strategies have different  names: </a:t>
            </a:r>
          </a:p>
          <a:p>
            <a:pPr marL="0" indent="0">
              <a:buNone/>
            </a:pPr>
            <a:r>
              <a:rPr lang="en-US" sz="1800" dirty="0" smtClean="0"/>
              <a:t>	-”Care groups” in the Netherlands.</a:t>
            </a:r>
          </a:p>
          <a:p>
            <a:pPr marL="0" indent="0">
              <a:buNone/>
            </a:pPr>
            <a:r>
              <a:rPr lang="en-US" sz="1800" dirty="0" smtClean="0"/>
              <a:t>	-”Accountable care organizations” in USA.</a:t>
            </a:r>
          </a:p>
          <a:p>
            <a:pPr marL="0" indent="0">
              <a:buNone/>
            </a:pPr>
            <a:r>
              <a:rPr lang="en-US" sz="1800" dirty="0" smtClean="0"/>
              <a:t>	-”Integrated care partnerships” in North Ireland . </a:t>
            </a:r>
          </a:p>
          <a:p>
            <a:pPr marL="0" indent="0">
              <a:buNone/>
            </a:pPr>
            <a:r>
              <a:rPr lang="en-US" sz="1800" dirty="0" smtClean="0"/>
              <a:t>	-”Managed clinical networks” in England.</a:t>
            </a:r>
            <a:endParaRPr lang="en-US" sz="1800"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554804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housegop.com/wp-content/uploads/2014/02/healthcare-e13933621651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74630"/>
            <a:ext cx="9144001" cy="46400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07604" y="908720"/>
            <a:ext cx="7128792" cy="584775"/>
          </a:xfrm>
          <a:noFill/>
          <a:ln>
            <a:noFill/>
          </a:ln>
        </p:spPr>
        <p:txBody>
          <a:bodyPr wrap="square" rtlCol="0">
            <a:spAutoFit/>
          </a:bodyPr>
          <a:lstStyle/>
          <a:p>
            <a:pPr marL="0" indent="0" algn="ctr">
              <a:buNone/>
            </a:pPr>
            <a:r>
              <a:rPr lang="en-US" b="1" dirty="0" smtClean="0">
                <a:effectLst>
                  <a:outerShdw blurRad="38100" dist="38100" dir="2700000" algn="tl">
                    <a:srgbClr val="000000">
                      <a:alpha val="43137"/>
                    </a:srgbClr>
                  </a:outerShdw>
                </a:effectLst>
              </a:rPr>
              <a:t>Private Healthcare</a:t>
            </a:r>
            <a:endParaRPr lang="es-ES" b="1" dirty="0">
              <a:effectLst>
                <a:outerShdw blurRad="38100" dist="38100" dir="2700000" algn="tl">
                  <a:srgbClr val="000000">
                    <a:alpha val="43137"/>
                  </a:srgbClr>
                </a:outerShdw>
              </a:effectLst>
            </a:endParaRPr>
          </a:p>
        </p:txBody>
      </p:sp>
      <p:cxnSp>
        <p:nvCxnSpPr>
          <p:cNvPr id="6" name="Straight Connector 5"/>
          <p:cNvCxnSpPr/>
          <p:nvPr/>
        </p:nvCxnSpPr>
        <p:spPr>
          <a:xfrm>
            <a:off x="113775" y="6525344"/>
            <a:ext cx="874928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Content Placeholder 2"/>
          <p:cNvSpPr txBox="1">
            <a:spLocks/>
          </p:cNvSpPr>
          <p:nvPr/>
        </p:nvSpPr>
        <p:spPr>
          <a:xfrm>
            <a:off x="1259632" y="6093296"/>
            <a:ext cx="6889030" cy="369332"/>
          </a:xfrm>
          <a:prstGeom prst="rect">
            <a:avLst/>
          </a:prstGeom>
          <a:noFill/>
          <a:ln>
            <a:noFill/>
          </a:ln>
        </p:spPr>
        <p:txBody>
          <a:bodyPr wrap="square" rtlCol="0">
            <a:spAutoFit/>
          </a:bodyPr>
          <a:lstStyle>
            <a:defPPr>
              <a:defRPr lang="en-US"/>
            </a:defPPr>
            <a:lvl1pPr algn="ctr">
              <a:defRPr b="1">
                <a:effectLst>
                  <a:outerShdw blurRad="38100" dist="38100" dir="2700000" algn="tl">
                    <a:srgbClr val="000000">
                      <a:alpha val="43137"/>
                    </a:srgbClr>
                  </a:outerShdw>
                </a:effectLst>
              </a:defRPr>
            </a:lvl1pPr>
          </a:lstStyle>
          <a:p>
            <a:r>
              <a:rPr lang="en-US" dirty="0"/>
              <a:t>It seems that private health care is not adapting at the required speed. </a:t>
            </a: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Tree>
    <p:extLst>
      <p:ext uri="{BB962C8B-B14F-4D97-AF65-F5344CB8AC3E}">
        <p14:creationId xmlns:p14="http://schemas.microsoft.com/office/powerpoint/2010/main" val="124764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udying-in-us.org/wp-content/uploads/2013/09/Health-Insurance-and-the-Health-Care-Syste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 y="10004"/>
            <a:ext cx="9116764" cy="68479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5661248"/>
            <a:ext cx="8712968" cy="824955"/>
          </a:xfrm>
        </p:spPr>
        <p:txBody>
          <a:bodyPr>
            <a:noAutofit/>
          </a:bodyPr>
          <a:lstStyle/>
          <a:p>
            <a:pPr marL="0" indent="0" algn="ctr">
              <a:buNone/>
            </a:pPr>
            <a:r>
              <a:rPr lang="en-US" sz="3600" b="1" dirty="0" smtClean="0">
                <a:solidFill>
                  <a:srgbClr val="C0120D"/>
                </a:solidFill>
                <a:effectLst>
                  <a:outerShdw blurRad="38100" dist="38100" dir="2700000" algn="tl">
                    <a:srgbClr val="000000">
                      <a:alpha val="43137"/>
                    </a:srgbClr>
                  </a:outerShdw>
                </a:effectLst>
              </a:rPr>
              <a:t>Future </a:t>
            </a:r>
            <a:r>
              <a:rPr lang="en-US" sz="3600" b="1" dirty="0">
                <a:solidFill>
                  <a:srgbClr val="C0120D"/>
                </a:solidFill>
                <a:effectLst>
                  <a:outerShdw blurRad="38100" dist="38100" dir="2700000" algn="tl">
                    <a:srgbClr val="000000">
                      <a:alpha val="43137"/>
                    </a:srgbClr>
                  </a:outerShdw>
                </a:effectLst>
              </a:rPr>
              <a:t>is not just somewhere you go</a:t>
            </a:r>
            <a:r>
              <a:rPr lang="en-US" sz="3600" b="1" dirty="0" smtClean="0">
                <a:solidFill>
                  <a:srgbClr val="C0120D"/>
                </a:solidFill>
                <a:effectLst>
                  <a:outerShdw blurRad="38100" dist="38100" dir="2700000" algn="tl">
                    <a:srgbClr val="000000">
                      <a:alpha val="43137"/>
                    </a:srgbClr>
                  </a:outerShdw>
                </a:effectLst>
              </a:rPr>
              <a:t>:        </a:t>
            </a:r>
            <a:r>
              <a:rPr lang="en-US" sz="3600" b="1" dirty="0">
                <a:solidFill>
                  <a:srgbClr val="C0120D"/>
                </a:solidFill>
                <a:effectLst>
                  <a:outerShdw blurRad="38100" dist="38100" dir="2700000" algn="tl">
                    <a:srgbClr val="000000">
                      <a:alpha val="43137"/>
                    </a:srgbClr>
                  </a:outerShdw>
                </a:effectLst>
              </a:rPr>
              <a:t>you </a:t>
            </a:r>
            <a:r>
              <a:rPr lang="en-US" sz="3600" b="1" dirty="0" smtClean="0">
                <a:solidFill>
                  <a:srgbClr val="C0120D"/>
                </a:solidFill>
                <a:effectLst>
                  <a:outerShdw blurRad="38100" dist="38100" dir="2700000" algn="tl">
                    <a:srgbClr val="000000">
                      <a:alpha val="43137"/>
                    </a:srgbClr>
                  </a:outerShdw>
                </a:effectLst>
              </a:rPr>
              <a:t>create it</a:t>
            </a:r>
            <a:endParaRPr lang="es-ES" sz="3600" b="1" dirty="0">
              <a:solidFill>
                <a:srgbClr val="C0120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645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585357"/>
            <a:ext cx="8229600" cy="1143000"/>
          </a:xfrm>
        </p:spPr>
        <p:txBody>
          <a:bodyPr/>
          <a:lstStyle/>
          <a:p>
            <a:pPr eaLnBrk="1" hangingPunct="1"/>
            <a:r>
              <a:rPr lang="en-GB" dirty="0" smtClean="0"/>
              <a:t>Economic Environment</a:t>
            </a:r>
          </a:p>
        </p:txBody>
      </p:sp>
      <p:sp>
        <p:nvSpPr>
          <p:cNvPr id="3" name="Content Placeholder 2"/>
          <p:cNvSpPr>
            <a:spLocks noGrp="1"/>
          </p:cNvSpPr>
          <p:nvPr>
            <p:ph idx="1"/>
          </p:nvPr>
        </p:nvSpPr>
        <p:spPr>
          <a:xfrm>
            <a:off x="323528" y="1556792"/>
            <a:ext cx="8229600" cy="5069160"/>
          </a:xfrm>
        </p:spPr>
        <p:txBody>
          <a:bodyPr>
            <a:normAutofit fontScale="92500" lnSpcReduction="10000"/>
          </a:bodyPr>
          <a:lstStyle/>
          <a:p>
            <a:pPr eaLnBrk="1" hangingPunct="1">
              <a:buFont typeface="Arial" charset="0"/>
              <a:buChar char="•"/>
            </a:pPr>
            <a:r>
              <a:rPr lang="en-GB" dirty="0" smtClean="0"/>
              <a:t>The main characteristics of the crisis in Spain:</a:t>
            </a:r>
          </a:p>
          <a:p>
            <a:pPr lvl="1" eaLnBrk="1" hangingPunct="1">
              <a:buFont typeface="Arial" charset="0"/>
              <a:buChar char="–"/>
            </a:pPr>
            <a:r>
              <a:rPr lang="en-GB" dirty="0" smtClean="0"/>
              <a:t>High unemployment rate (21%)</a:t>
            </a:r>
          </a:p>
          <a:p>
            <a:pPr lvl="1" eaLnBrk="1" hangingPunct="1">
              <a:buFont typeface="Arial" charset="0"/>
              <a:buChar char="–"/>
            </a:pPr>
            <a:r>
              <a:rPr lang="es-ES_tradnl" dirty="0" smtClean="0"/>
              <a:t>Great </a:t>
            </a:r>
            <a:r>
              <a:rPr lang="en-GB" dirty="0" smtClean="0"/>
              <a:t>deficit (</a:t>
            </a:r>
            <a:r>
              <a:rPr lang="en-GB" dirty="0"/>
              <a:t>5</a:t>
            </a:r>
            <a:r>
              <a:rPr lang="en-GB" dirty="0" smtClean="0"/>
              <a:t>%)</a:t>
            </a:r>
          </a:p>
          <a:p>
            <a:pPr lvl="1">
              <a:buFont typeface="Arial" charset="0"/>
              <a:buChar char="–"/>
            </a:pPr>
            <a:r>
              <a:rPr lang="es-ES" dirty="0"/>
              <a:t>GDP </a:t>
            </a:r>
            <a:r>
              <a:rPr lang="es-ES" dirty="0" err="1" smtClean="0"/>
              <a:t>growth</a:t>
            </a:r>
            <a:r>
              <a:rPr lang="es-ES" dirty="0" smtClean="0"/>
              <a:t> +3,2 (2015) +2,4% (2014)</a:t>
            </a:r>
          </a:p>
          <a:p>
            <a:pPr lvl="1">
              <a:buFont typeface="Arial" charset="0"/>
              <a:buChar char="–"/>
            </a:pPr>
            <a:endParaRPr lang="es-ES" b="1" dirty="0"/>
          </a:p>
          <a:p>
            <a:pPr lvl="1"/>
            <a:r>
              <a:rPr lang="en-GB" dirty="0"/>
              <a:t>Measures implemented:</a:t>
            </a:r>
          </a:p>
          <a:p>
            <a:pPr lvl="1" eaLnBrk="1" hangingPunct="1">
              <a:buFont typeface="Arial" charset="0"/>
              <a:buChar char="–"/>
            </a:pPr>
            <a:r>
              <a:rPr lang="en-GB" dirty="0"/>
              <a:t>Salary reduction (10% 2015)</a:t>
            </a:r>
          </a:p>
          <a:p>
            <a:pPr lvl="1" eaLnBrk="1" hangingPunct="1">
              <a:buFont typeface="Arial" charset="0"/>
              <a:buChar char="–"/>
            </a:pPr>
            <a:r>
              <a:rPr lang="en-GB" dirty="0"/>
              <a:t>Cuts</a:t>
            </a:r>
            <a:r>
              <a:rPr lang="es-ES_tradnl" dirty="0"/>
              <a:t>:</a:t>
            </a:r>
          </a:p>
          <a:p>
            <a:pPr marL="1009650" lvl="2" indent="-342900">
              <a:buFont typeface="Courier New" pitchFamily="49" charset="0"/>
              <a:buChar char="o"/>
            </a:pPr>
            <a:r>
              <a:rPr lang="en-GB" sz="2800" dirty="0"/>
              <a:t>Education: </a:t>
            </a:r>
            <a:r>
              <a:rPr lang="en-GB" sz="2800" dirty="0" smtClean="0"/>
              <a:t>€3 bill. </a:t>
            </a:r>
          </a:p>
          <a:p>
            <a:pPr marL="1009650" lvl="2" indent="-342900">
              <a:buFont typeface="Courier New" pitchFamily="49" charset="0"/>
              <a:buChar char="o"/>
            </a:pPr>
            <a:r>
              <a:rPr lang="en-GB" sz="2800" b="1" dirty="0" smtClean="0"/>
              <a:t>Health</a:t>
            </a:r>
            <a:r>
              <a:rPr lang="es-ES_tradnl" sz="2800" b="1" dirty="0" smtClean="0"/>
              <a:t> </a:t>
            </a:r>
            <a:r>
              <a:rPr lang="en-GB" sz="2800" b="1" dirty="0"/>
              <a:t>System</a:t>
            </a:r>
            <a:r>
              <a:rPr lang="es-ES_tradnl" sz="2800" b="1" dirty="0"/>
              <a:t> : €</a:t>
            </a:r>
            <a:r>
              <a:rPr lang="en-GB" sz="2800" b="1" dirty="0"/>
              <a:t> </a:t>
            </a:r>
            <a:r>
              <a:rPr lang="es-ES_tradnl" sz="2800" b="1" dirty="0" smtClean="0"/>
              <a:t>7 </a:t>
            </a:r>
            <a:r>
              <a:rPr lang="es-ES_tradnl" sz="2800" b="1" dirty="0" err="1" smtClean="0"/>
              <a:t>bill</a:t>
            </a:r>
            <a:r>
              <a:rPr lang="es-ES_tradnl" sz="2800" b="1" dirty="0"/>
              <a:t> </a:t>
            </a:r>
            <a:r>
              <a:rPr lang="es-ES_tradnl" sz="1300" b="1" dirty="0"/>
              <a:t>(</a:t>
            </a:r>
            <a:r>
              <a:rPr lang="es-ES_tradnl" sz="1300" b="1" dirty="0" smtClean="0"/>
              <a:t>2012-2013)</a:t>
            </a:r>
          </a:p>
          <a:p>
            <a:pPr marL="666750" lvl="2" indent="0">
              <a:buNone/>
            </a:pPr>
            <a:r>
              <a:rPr lang="es-ES_tradnl" sz="2800" b="1" dirty="0" smtClean="0"/>
              <a:t>                                  €</a:t>
            </a:r>
            <a:r>
              <a:rPr lang="en-GB" sz="2800" b="1" dirty="0" smtClean="0"/>
              <a:t> </a:t>
            </a:r>
            <a:r>
              <a:rPr lang="es-ES_tradnl" sz="2800" b="1" dirty="0" smtClean="0"/>
              <a:t>10 </a:t>
            </a:r>
            <a:r>
              <a:rPr lang="es-ES_tradnl" sz="2800" b="1" dirty="0" err="1" smtClean="0"/>
              <a:t>bill</a:t>
            </a:r>
            <a:r>
              <a:rPr lang="es-ES_tradnl" sz="2800" b="1" dirty="0" smtClean="0"/>
              <a:t> </a:t>
            </a:r>
            <a:r>
              <a:rPr lang="es-ES_tradnl" sz="1300" b="1" dirty="0" smtClean="0"/>
              <a:t>(2009-2013)</a:t>
            </a:r>
            <a:r>
              <a:rPr lang="en-GB" sz="1300" dirty="0" smtClean="0"/>
              <a:t/>
            </a:r>
            <a:br>
              <a:rPr lang="en-GB" sz="1300" dirty="0" smtClean="0"/>
            </a:br>
            <a:endParaRPr lang="en-GB" sz="1300" dirty="0" smtClean="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pic>
        <p:nvPicPr>
          <p:cNvPr id="3074" name="Picture 2" descr="C:\Users\estudiante\Downloads\Health-Policy-Challenges-in-Europe-1024x682.jpg"/>
          <p:cNvPicPr>
            <a:picLocks noChangeAspect="1" noChangeArrowheads="1"/>
          </p:cNvPicPr>
          <p:nvPr/>
        </p:nvPicPr>
        <p:blipFill>
          <a:blip r:embed="rId4" cstate="print"/>
          <a:srcRect l="3320"/>
          <a:stretch>
            <a:fillRect/>
          </a:stretch>
        </p:blipFill>
        <p:spPr bwMode="auto">
          <a:xfrm>
            <a:off x="5580112" y="4392306"/>
            <a:ext cx="3096344" cy="21330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275040" cy="1143000"/>
          </a:xfrm>
        </p:spPr>
        <p:txBody>
          <a:bodyPr rtlCol="0">
            <a:normAutofit fontScale="90000"/>
          </a:bodyPr>
          <a:lstStyle/>
          <a:p>
            <a:pPr eaLnBrk="1" fontAlgn="auto" hangingPunct="1">
              <a:spcAft>
                <a:spcPts val="0"/>
              </a:spcAft>
              <a:defRPr/>
            </a:pPr>
            <a:r>
              <a:rPr lang="en-GB" dirty="0" smtClean="0"/>
              <a:t>Spanish Health-care System in the world: efficiency rates</a:t>
            </a:r>
          </a:p>
        </p:txBody>
      </p:sp>
      <p:sp>
        <p:nvSpPr>
          <p:cNvPr id="9220" name="TextBox 6"/>
          <p:cNvSpPr txBox="1">
            <a:spLocks noChangeArrowheads="1"/>
          </p:cNvSpPr>
          <p:nvPr/>
        </p:nvSpPr>
        <p:spPr bwMode="auto">
          <a:xfrm>
            <a:off x="250823" y="5888851"/>
            <a:ext cx="2592983" cy="276999"/>
          </a:xfrm>
          <a:prstGeom prst="rect">
            <a:avLst/>
          </a:prstGeom>
          <a:noFill/>
          <a:ln w="9525">
            <a:noFill/>
            <a:miter lim="800000"/>
            <a:headEnd/>
            <a:tailEnd/>
          </a:ln>
        </p:spPr>
        <p:txBody>
          <a:bodyPr wrap="square">
            <a:spAutoFit/>
          </a:bodyPr>
          <a:lstStyle/>
          <a:p>
            <a:r>
              <a:rPr lang="en-GB" sz="1200" i="1" dirty="0"/>
              <a:t>Source</a:t>
            </a:r>
            <a:r>
              <a:rPr lang="es-ES_tradnl" sz="1200" i="1" dirty="0"/>
              <a:t>: </a:t>
            </a:r>
            <a:r>
              <a:rPr lang="es-ES_tradnl" sz="1200" i="1" dirty="0" err="1"/>
              <a:t>Bloomberg</a:t>
            </a:r>
            <a:r>
              <a:rPr lang="es-ES_tradnl" sz="1200" i="1" dirty="0"/>
              <a:t> </a:t>
            </a:r>
            <a:r>
              <a:rPr lang="es-ES_tradnl" sz="1200" i="1" dirty="0" smtClean="0"/>
              <a:t>(</a:t>
            </a:r>
            <a:r>
              <a:rPr lang="es-ES_tradnl" sz="1200" i="1" dirty="0" err="1" smtClean="0"/>
              <a:t>January</a:t>
            </a:r>
            <a:r>
              <a:rPr lang="es-ES_tradnl" sz="1200" i="1" dirty="0" smtClean="0"/>
              <a:t> 2016)</a:t>
            </a:r>
            <a:endParaRPr lang="en-GB" sz="1200" i="1"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00" y="1700808"/>
            <a:ext cx="8773388" cy="38164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1979712" y="404664"/>
            <a:ext cx="7057923" cy="1224136"/>
          </a:xfrm>
        </p:spPr>
        <p:txBody>
          <a:bodyPr>
            <a:normAutofit fontScale="90000"/>
          </a:bodyPr>
          <a:lstStyle/>
          <a:p>
            <a:pPr>
              <a:defRPr/>
            </a:pPr>
            <a:r>
              <a:rPr lang="en-GB" sz="3200" dirty="0" smtClean="0"/>
              <a:t>Expenditure in Health-care System </a:t>
            </a:r>
            <a:br>
              <a:rPr lang="en-GB" sz="3200" dirty="0" smtClean="0"/>
            </a:br>
            <a:r>
              <a:rPr lang="en-US" sz="2200" dirty="0" smtClean="0"/>
              <a:t>Average </a:t>
            </a:r>
            <a:r>
              <a:rPr lang="en-US" sz="2200" dirty="0"/>
              <a:t>current health expenditure as a share of GDP,  2005-2013</a:t>
            </a:r>
            <a:endParaRPr lang="en-GB" sz="2200" dirty="0" smtClean="0"/>
          </a:p>
        </p:txBody>
      </p:sp>
      <p:sp>
        <p:nvSpPr>
          <p:cNvPr id="10244" name="1 CuadroTexto"/>
          <p:cNvSpPr txBox="1">
            <a:spLocks noChangeArrowheads="1"/>
          </p:cNvSpPr>
          <p:nvPr/>
        </p:nvSpPr>
        <p:spPr bwMode="auto">
          <a:xfrm>
            <a:off x="539552" y="6176337"/>
            <a:ext cx="2880940" cy="276999"/>
          </a:xfrm>
          <a:prstGeom prst="rect">
            <a:avLst/>
          </a:prstGeom>
          <a:noFill/>
          <a:ln w="9525">
            <a:noFill/>
            <a:miter lim="800000"/>
            <a:headEnd/>
            <a:tailEnd/>
          </a:ln>
        </p:spPr>
        <p:txBody>
          <a:bodyPr wrap="square">
            <a:spAutoFit/>
          </a:bodyPr>
          <a:lstStyle/>
          <a:p>
            <a:r>
              <a:rPr lang="es-ES" sz="1200" b="1" i="1" dirty="0" err="1"/>
              <a:t>Source</a:t>
            </a:r>
            <a:r>
              <a:rPr lang="es-ES" sz="1200" b="1" i="1" dirty="0"/>
              <a:t>: </a:t>
            </a:r>
            <a:r>
              <a:rPr lang="es-ES" sz="1200" b="1" i="1" dirty="0" smtClean="0"/>
              <a:t>OECD </a:t>
            </a:r>
            <a:r>
              <a:rPr lang="es-ES" sz="1200" b="1" i="1" dirty="0" err="1" smtClean="0"/>
              <a:t>Health</a:t>
            </a:r>
            <a:r>
              <a:rPr lang="es-ES" sz="1200" b="1" i="1" dirty="0" smtClean="0"/>
              <a:t> at </a:t>
            </a:r>
            <a:r>
              <a:rPr lang="es-ES" sz="1200" b="1" i="1" dirty="0" err="1" smtClean="0"/>
              <a:t>glance</a:t>
            </a:r>
            <a:r>
              <a:rPr lang="es-ES" sz="1200" b="1" i="1" dirty="0" smtClean="0"/>
              <a:t> 2015</a:t>
            </a:r>
            <a:endParaRPr lang="es-ES" sz="1200" b="1" i="1"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graphicFrame>
        <p:nvGraphicFramePr>
          <p:cNvPr id="9" name="1 Gráfico"/>
          <p:cNvGraphicFramePr>
            <a:graphicFrameLocks/>
          </p:cNvGraphicFramePr>
          <p:nvPr>
            <p:extLst>
              <p:ext uri="{D42A27DB-BD31-4B8C-83A1-F6EECF244321}">
                <p14:modId xmlns:p14="http://schemas.microsoft.com/office/powerpoint/2010/main" val="2657055433"/>
              </p:ext>
            </p:extLst>
          </p:nvPr>
        </p:nvGraphicFramePr>
        <p:xfrm>
          <a:off x="251520" y="1700808"/>
          <a:ext cx="8727883" cy="3746269"/>
        </p:xfrm>
        <a:graphic>
          <a:graphicData uri="http://schemas.openxmlformats.org/drawingml/2006/chart">
            <c:chart xmlns:c="http://schemas.openxmlformats.org/drawingml/2006/chart" xmlns:r="http://schemas.openxmlformats.org/officeDocument/2006/relationships" r:id="rId4"/>
          </a:graphicData>
        </a:graphic>
      </p:graphicFrame>
      <p:sp>
        <p:nvSpPr>
          <p:cNvPr id="10" name="9 Elipse"/>
          <p:cNvSpPr/>
          <p:nvPr/>
        </p:nvSpPr>
        <p:spPr>
          <a:xfrm>
            <a:off x="5004048" y="2348880"/>
            <a:ext cx="216024"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4211960" y="5517232"/>
            <a:ext cx="4320480" cy="369332"/>
          </a:xfrm>
          <a:prstGeom prst="rect">
            <a:avLst/>
          </a:prstGeom>
          <a:noFill/>
        </p:spPr>
        <p:txBody>
          <a:bodyPr wrap="square" rtlCol="0">
            <a:spAutoFit/>
          </a:bodyPr>
          <a:lstStyle/>
          <a:p>
            <a:r>
              <a:rPr lang="es-ES" dirty="0" err="1" smtClean="0"/>
              <a:t>From</a:t>
            </a:r>
            <a:r>
              <a:rPr lang="es-ES" dirty="0" smtClean="0"/>
              <a:t> 9,6% (2010) to 8,5% (2013) </a:t>
            </a:r>
            <a:r>
              <a:rPr lang="es-ES" dirty="0" err="1" smtClean="0"/>
              <a:t>on</a:t>
            </a:r>
            <a:r>
              <a:rPr lang="es-ES" dirty="0" smtClean="0"/>
              <a:t> GDP</a:t>
            </a:r>
            <a:endParaRPr lang="es-ES" dirty="0"/>
          </a:p>
        </p:txBody>
      </p:sp>
    </p:spTree>
    <p:extLst>
      <p:ext uri="{BB962C8B-B14F-4D97-AF65-F5344CB8AC3E}">
        <p14:creationId xmlns:p14="http://schemas.microsoft.com/office/powerpoint/2010/main" val="41696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2195736" y="404813"/>
            <a:ext cx="6491064" cy="1143000"/>
          </a:xfrm>
        </p:spPr>
        <p:txBody>
          <a:bodyPr>
            <a:normAutofit/>
          </a:bodyPr>
          <a:lstStyle/>
          <a:p>
            <a:pPr eaLnBrk="1" fontAlgn="auto" hangingPunct="1">
              <a:spcAft>
                <a:spcPts val="0"/>
              </a:spcAft>
              <a:defRPr/>
            </a:pPr>
            <a:r>
              <a:rPr lang="en-GB" sz="3200" dirty="0" smtClean="0"/>
              <a:t>Expenditure in Health-care System</a:t>
            </a:r>
          </a:p>
        </p:txBody>
      </p:sp>
      <p:sp>
        <p:nvSpPr>
          <p:cNvPr id="10244" name="1 CuadroTexto"/>
          <p:cNvSpPr txBox="1">
            <a:spLocks noChangeArrowheads="1"/>
          </p:cNvSpPr>
          <p:nvPr/>
        </p:nvSpPr>
        <p:spPr bwMode="auto">
          <a:xfrm>
            <a:off x="539552" y="6176337"/>
            <a:ext cx="2880940" cy="276999"/>
          </a:xfrm>
          <a:prstGeom prst="rect">
            <a:avLst/>
          </a:prstGeom>
          <a:noFill/>
          <a:ln w="9525">
            <a:noFill/>
            <a:miter lim="800000"/>
            <a:headEnd/>
            <a:tailEnd/>
          </a:ln>
        </p:spPr>
        <p:txBody>
          <a:bodyPr wrap="square">
            <a:spAutoFit/>
          </a:bodyPr>
          <a:lstStyle/>
          <a:p>
            <a:r>
              <a:rPr lang="es-ES" sz="1200" b="1" i="1" dirty="0" err="1"/>
              <a:t>Source</a:t>
            </a:r>
            <a:r>
              <a:rPr lang="es-ES" sz="1200" b="1" i="1" dirty="0"/>
              <a:t>: </a:t>
            </a:r>
            <a:r>
              <a:rPr lang="es-ES" sz="1200" b="1" i="1" dirty="0" smtClean="0"/>
              <a:t>OECD </a:t>
            </a:r>
            <a:r>
              <a:rPr lang="es-ES" sz="1200" b="1" i="1" dirty="0" err="1" smtClean="0"/>
              <a:t>Health</a:t>
            </a:r>
            <a:r>
              <a:rPr lang="es-ES" sz="1200" b="1" i="1" dirty="0" smtClean="0"/>
              <a:t> at </a:t>
            </a:r>
            <a:r>
              <a:rPr lang="es-ES" sz="1200" b="1" i="1" dirty="0" err="1" smtClean="0"/>
              <a:t>glance</a:t>
            </a:r>
            <a:r>
              <a:rPr lang="es-ES" sz="1200" b="1" i="1" dirty="0" smtClean="0"/>
              <a:t> 2015</a:t>
            </a:r>
            <a:endParaRPr lang="es-ES" sz="1200" b="1" i="1"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9" y="2044358"/>
            <a:ext cx="8808169" cy="282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2 Conector recto de flecha"/>
          <p:cNvCxnSpPr/>
          <p:nvPr/>
        </p:nvCxnSpPr>
        <p:spPr>
          <a:xfrm flipV="1">
            <a:off x="4425858" y="4437112"/>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4067944" y="5532298"/>
            <a:ext cx="792088" cy="369332"/>
          </a:xfrm>
          <a:prstGeom prst="rect">
            <a:avLst/>
          </a:prstGeom>
          <a:noFill/>
        </p:spPr>
        <p:txBody>
          <a:bodyPr wrap="square" rtlCol="0">
            <a:spAutoFit/>
          </a:bodyPr>
          <a:lstStyle/>
          <a:p>
            <a:r>
              <a:rPr lang="es-ES" b="1" dirty="0" smtClean="0"/>
              <a:t>SPAIN</a:t>
            </a:r>
            <a:endParaRPr lang="es-ES" b="1"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628800"/>
            <a:ext cx="8767700" cy="456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sp>
        <p:nvSpPr>
          <p:cNvPr id="2" name="1 Elipse"/>
          <p:cNvSpPr/>
          <p:nvPr/>
        </p:nvSpPr>
        <p:spPr>
          <a:xfrm>
            <a:off x="2339752" y="4509120"/>
            <a:ext cx="288032" cy="972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1 CuadroTexto"/>
          <p:cNvSpPr txBox="1">
            <a:spLocks noChangeArrowheads="1"/>
          </p:cNvSpPr>
          <p:nvPr/>
        </p:nvSpPr>
        <p:spPr bwMode="auto">
          <a:xfrm>
            <a:off x="539552" y="5899338"/>
            <a:ext cx="2880940" cy="276999"/>
          </a:xfrm>
          <a:prstGeom prst="rect">
            <a:avLst/>
          </a:prstGeom>
          <a:noFill/>
          <a:ln w="9525">
            <a:noFill/>
            <a:miter lim="800000"/>
            <a:headEnd/>
            <a:tailEnd/>
          </a:ln>
        </p:spPr>
        <p:txBody>
          <a:bodyPr wrap="square">
            <a:spAutoFit/>
          </a:bodyPr>
          <a:lstStyle/>
          <a:p>
            <a:r>
              <a:rPr lang="es-ES" sz="1200" b="1" i="1" dirty="0" err="1"/>
              <a:t>Source</a:t>
            </a:r>
            <a:r>
              <a:rPr lang="es-ES" sz="1200" b="1" i="1" dirty="0"/>
              <a:t>: </a:t>
            </a:r>
            <a:r>
              <a:rPr lang="es-ES" sz="1200" b="1" i="1" dirty="0" smtClean="0"/>
              <a:t>OECD </a:t>
            </a:r>
            <a:r>
              <a:rPr lang="es-ES" sz="1200" b="1" i="1" dirty="0" err="1" smtClean="0"/>
              <a:t>Health</a:t>
            </a:r>
            <a:r>
              <a:rPr lang="es-ES" sz="1200" b="1" i="1" dirty="0" smtClean="0"/>
              <a:t> at </a:t>
            </a:r>
            <a:r>
              <a:rPr lang="es-ES" sz="1200" b="1" i="1" dirty="0" err="1" smtClean="0"/>
              <a:t>glance</a:t>
            </a:r>
            <a:r>
              <a:rPr lang="es-ES" sz="1200" b="1" i="1" dirty="0" smtClean="0"/>
              <a:t> 2015</a:t>
            </a:r>
            <a:endParaRPr lang="es-ES" sz="1200" b="1" i="1" dirty="0"/>
          </a:p>
        </p:txBody>
      </p:sp>
      <p:graphicFrame>
        <p:nvGraphicFramePr>
          <p:cNvPr id="7" name="1 Gráfico"/>
          <p:cNvGraphicFramePr>
            <a:graphicFrameLocks/>
          </p:cNvGraphicFramePr>
          <p:nvPr>
            <p:extLst>
              <p:ext uri="{D42A27DB-BD31-4B8C-83A1-F6EECF244321}">
                <p14:modId xmlns:p14="http://schemas.microsoft.com/office/powerpoint/2010/main" val="1373837907"/>
              </p:ext>
            </p:extLst>
          </p:nvPr>
        </p:nvGraphicFramePr>
        <p:xfrm>
          <a:off x="122645" y="1700808"/>
          <a:ext cx="8841843" cy="3906803"/>
        </p:xfrm>
        <a:graphic>
          <a:graphicData uri="http://schemas.openxmlformats.org/drawingml/2006/chart">
            <c:chart xmlns:c="http://schemas.openxmlformats.org/drawingml/2006/chart" xmlns:r="http://schemas.openxmlformats.org/officeDocument/2006/relationships" r:id="rId4"/>
          </a:graphicData>
        </a:graphic>
      </p:graphicFrame>
      <p:sp>
        <p:nvSpPr>
          <p:cNvPr id="3" name="2 CuadroTexto"/>
          <p:cNvSpPr txBox="1"/>
          <p:nvPr/>
        </p:nvSpPr>
        <p:spPr>
          <a:xfrm>
            <a:off x="4716016" y="5437672"/>
            <a:ext cx="3888432" cy="1200329"/>
          </a:xfrm>
          <a:prstGeom prst="rect">
            <a:avLst/>
          </a:prstGeom>
          <a:noFill/>
        </p:spPr>
        <p:txBody>
          <a:bodyPr wrap="square" rtlCol="0">
            <a:spAutoFit/>
          </a:bodyPr>
          <a:lstStyle/>
          <a:p>
            <a:r>
              <a:rPr lang="es-ES" dirty="0" smtClean="0"/>
              <a:t> </a:t>
            </a:r>
            <a:r>
              <a:rPr lang="es-ES" dirty="0" err="1" smtClean="0"/>
              <a:t>Gen.Gov</a:t>
            </a:r>
            <a:r>
              <a:rPr lang="es-ES" dirty="0" smtClean="0"/>
              <a:t> + Soc. Sec. = 71,5%</a:t>
            </a:r>
          </a:p>
          <a:p>
            <a:r>
              <a:rPr lang="es-ES" dirty="0" smtClean="0"/>
              <a:t> </a:t>
            </a:r>
            <a:r>
              <a:rPr lang="es-ES" dirty="0" err="1" smtClean="0"/>
              <a:t>Private</a:t>
            </a:r>
            <a:r>
              <a:rPr lang="es-ES" dirty="0" smtClean="0"/>
              <a:t> = 28,5% </a:t>
            </a:r>
          </a:p>
          <a:p>
            <a:endParaRPr lang="es-ES" dirty="0"/>
          </a:p>
          <a:p>
            <a:r>
              <a:rPr lang="es-ES" dirty="0" smtClean="0"/>
              <a:t> 77,4 + 22,6 (</a:t>
            </a:r>
            <a:r>
              <a:rPr lang="es-ES" dirty="0" err="1" smtClean="0"/>
              <a:t>Italy</a:t>
            </a:r>
            <a:r>
              <a:rPr lang="es-ES" dirty="0" smtClean="0"/>
              <a:t>)</a:t>
            </a:r>
            <a:endParaRPr lang="es-ES" dirty="0"/>
          </a:p>
        </p:txBody>
      </p:sp>
      <p:sp>
        <p:nvSpPr>
          <p:cNvPr id="9" name="1 Título"/>
          <p:cNvSpPr txBox="1">
            <a:spLocks/>
          </p:cNvSpPr>
          <p:nvPr/>
        </p:nvSpPr>
        <p:spPr>
          <a:xfrm>
            <a:off x="2258675" y="332656"/>
            <a:ext cx="649106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dirty="0" smtClean="0"/>
              <a:t>Expenditure in Health-care System</a:t>
            </a:r>
          </a:p>
        </p:txBody>
      </p:sp>
    </p:spTree>
    <p:extLst>
      <p:ext uri="{BB962C8B-B14F-4D97-AF65-F5344CB8AC3E}">
        <p14:creationId xmlns:p14="http://schemas.microsoft.com/office/powerpoint/2010/main" val="35518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2195736" y="404813"/>
            <a:ext cx="6491064" cy="1143000"/>
          </a:xfrm>
        </p:spPr>
        <p:txBody>
          <a:bodyPr>
            <a:normAutofit/>
          </a:bodyPr>
          <a:lstStyle/>
          <a:p>
            <a:pPr>
              <a:defRPr/>
            </a:pPr>
            <a:r>
              <a:rPr lang="en-GB" sz="3200" dirty="0" smtClean="0"/>
              <a:t>Expenditure in Health-care </a:t>
            </a:r>
            <a:r>
              <a:rPr lang="en-GB" sz="3200" dirty="0"/>
              <a:t>System (Pharmaceutical expenditure)</a:t>
            </a:r>
            <a:endParaRPr lang="en-GB" sz="3200" dirty="0" smtClean="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5" y="116632"/>
            <a:ext cx="2075688" cy="947928"/>
          </a:xfrm>
          <a:prstGeom prst="rect">
            <a:avLst/>
          </a:prstGeom>
        </p:spPr>
      </p:pic>
      <p:graphicFrame>
        <p:nvGraphicFramePr>
          <p:cNvPr id="8" name="1 Gráfico"/>
          <p:cNvGraphicFramePr>
            <a:graphicFrameLocks/>
          </p:cNvGraphicFramePr>
          <p:nvPr>
            <p:extLst>
              <p:ext uri="{D42A27DB-BD31-4B8C-83A1-F6EECF244321}">
                <p14:modId xmlns:p14="http://schemas.microsoft.com/office/powerpoint/2010/main" val="3552338701"/>
              </p:ext>
            </p:extLst>
          </p:nvPr>
        </p:nvGraphicFramePr>
        <p:xfrm>
          <a:off x="130269" y="1772816"/>
          <a:ext cx="8739510" cy="3385542"/>
        </p:xfrm>
        <a:graphic>
          <a:graphicData uri="http://schemas.openxmlformats.org/drawingml/2006/chart">
            <c:chart xmlns:c="http://schemas.openxmlformats.org/drawingml/2006/chart" xmlns:r="http://schemas.openxmlformats.org/officeDocument/2006/relationships" r:id="rId4"/>
          </a:graphicData>
        </a:graphic>
      </p:graphicFrame>
      <p:sp>
        <p:nvSpPr>
          <p:cNvPr id="2" name="1 Elipse"/>
          <p:cNvSpPr/>
          <p:nvPr/>
        </p:nvSpPr>
        <p:spPr>
          <a:xfrm>
            <a:off x="4119934" y="3068960"/>
            <a:ext cx="288032"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1 CuadroTexto"/>
          <p:cNvSpPr txBox="1">
            <a:spLocks noChangeArrowheads="1"/>
          </p:cNvSpPr>
          <p:nvPr/>
        </p:nvSpPr>
        <p:spPr bwMode="auto">
          <a:xfrm>
            <a:off x="539552" y="5899338"/>
            <a:ext cx="2880940" cy="276999"/>
          </a:xfrm>
          <a:prstGeom prst="rect">
            <a:avLst/>
          </a:prstGeom>
          <a:noFill/>
          <a:ln w="9525">
            <a:noFill/>
            <a:miter lim="800000"/>
            <a:headEnd/>
            <a:tailEnd/>
          </a:ln>
        </p:spPr>
        <p:txBody>
          <a:bodyPr wrap="square">
            <a:spAutoFit/>
          </a:bodyPr>
          <a:lstStyle/>
          <a:p>
            <a:r>
              <a:rPr lang="es-ES" sz="1200" b="1" i="1" dirty="0" err="1"/>
              <a:t>Source</a:t>
            </a:r>
            <a:r>
              <a:rPr lang="es-ES" sz="1200" b="1" i="1" dirty="0"/>
              <a:t>: </a:t>
            </a:r>
            <a:r>
              <a:rPr lang="es-ES" sz="1200" b="1" i="1" dirty="0" smtClean="0"/>
              <a:t>OECD </a:t>
            </a:r>
            <a:r>
              <a:rPr lang="es-ES" sz="1200" b="1" i="1" dirty="0" err="1" smtClean="0"/>
              <a:t>Health</a:t>
            </a:r>
            <a:r>
              <a:rPr lang="es-ES" sz="1200" b="1" i="1" dirty="0" smtClean="0"/>
              <a:t> at </a:t>
            </a:r>
            <a:r>
              <a:rPr lang="es-ES" sz="1200" b="1" i="1" dirty="0" err="1" smtClean="0"/>
              <a:t>glance</a:t>
            </a:r>
            <a:r>
              <a:rPr lang="es-ES" sz="1200" b="1" i="1" dirty="0" smtClean="0"/>
              <a:t> 2015</a:t>
            </a:r>
            <a:endParaRPr lang="es-ES" sz="1200" b="1" i="1" dirty="0"/>
          </a:p>
        </p:txBody>
      </p:sp>
    </p:spTree>
    <p:extLst>
      <p:ext uri="{BB962C8B-B14F-4D97-AF65-F5344CB8AC3E}">
        <p14:creationId xmlns:p14="http://schemas.microsoft.com/office/powerpoint/2010/main" val="5301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5119</TotalTime>
  <Words>3738</Words>
  <Application>Microsoft Office PowerPoint</Application>
  <PresentationFormat>Presentación en pantalla (4:3)</PresentationFormat>
  <Paragraphs>356</Paragraphs>
  <Slides>37</Slides>
  <Notes>35</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MANAGING HEALTHCARE SPENDING: THE CASE OF SPAIN</vt:lpstr>
      <vt:lpstr>Index</vt:lpstr>
      <vt:lpstr>A regional/value-based healthcare</vt:lpstr>
      <vt:lpstr>Economic Environment</vt:lpstr>
      <vt:lpstr>Spanish Health-care System in the world: efficiency rates</vt:lpstr>
      <vt:lpstr>Expenditure in Health-care System  Average current health expenditure as a share of GDP,  2005-2013</vt:lpstr>
      <vt:lpstr>Expenditure in Health-care System</vt:lpstr>
      <vt:lpstr>Presentación de PowerPoint</vt:lpstr>
      <vt:lpstr>Expenditure in Health-care System (Pharmaceutical expenditure)</vt:lpstr>
      <vt:lpstr>Spanish regional model             (decentralised model)</vt:lpstr>
      <vt:lpstr>Distribution of expenses</vt:lpstr>
      <vt:lpstr>Regional Health Technology Assessment (RHTA)</vt:lpstr>
      <vt:lpstr>Health Technology Assessment (HTA)</vt:lpstr>
      <vt:lpstr>Health Technology Assessment (HTA)</vt:lpstr>
      <vt:lpstr>Pricing Approval Process</vt:lpstr>
      <vt:lpstr>Regional Health Technology Assessment (RHTA)</vt:lpstr>
      <vt:lpstr>MILLENIUM CHALLENGES</vt:lpstr>
      <vt:lpstr> 1. Development and spread of new technologies in health  </vt:lpstr>
      <vt:lpstr>2.Demand of health services </vt:lpstr>
      <vt:lpstr>Aging and life expectancy</vt:lpstr>
      <vt:lpstr>Chronicity</vt:lpstr>
      <vt:lpstr>Unhealthy habits</vt:lpstr>
      <vt:lpstr>Immigration</vt:lpstr>
      <vt:lpstr>Drug spending, inflation rates and inefficiency of the system</vt:lpstr>
      <vt:lpstr>3. Emerging diseases</vt:lpstr>
      <vt:lpstr>HOW CAN THIS CHALLENGES BE FACED?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MILLENIUM CHALLENGES</dc:title>
  <dc:creator>Sara</dc:creator>
  <cp:lastModifiedBy>cermelli massimo</cp:lastModifiedBy>
  <cp:revision>87</cp:revision>
  <cp:lastPrinted>2016-02-27T10:50:48Z</cp:lastPrinted>
  <dcterms:created xsi:type="dcterms:W3CDTF">2014-04-24T18:33:35Z</dcterms:created>
  <dcterms:modified xsi:type="dcterms:W3CDTF">2016-03-08T21:49:04Z</dcterms:modified>
</cp:coreProperties>
</file>